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49"/>
  </p:notesMasterIdLst>
  <p:sldIdLst>
    <p:sldId id="678" r:id="rId3"/>
    <p:sldId id="661" r:id="rId4"/>
    <p:sldId id="662" r:id="rId5"/>
    <p:sldId id="663" r:id="rId6"/>
    <p:sldId id="659" r:id="rId7"/>
    <p:sldId id="660" r:id="rId8"/>
    <p:sldId id="679" r:id="rId9"/>
    <p:sldId id="269" r:id="rId10"/>
    <p:sldId id="689" r:id="rId11"/>
    <p:sldId id="708" r:id="rId12"/>
    <p:sldId id="707" r:id="rId13"/>
    <p:sldId id="681" r:id="rId14"/>
    <p:sldId id="664" r:id="rId15"/>
    <p:sldId id="264" r:id="rId16"/>
    <p:sldId id="262" r:id="rId17"/>
    <p:sldId id="265" r:id="rId18"/>
    <p:sldId id="702" r:id="rId19"/>
    <p:sldId id="669" r:id="rId20"/>
    <p:sldId id="667" r:id="rId21"/>
    <p:sldId id="258" r:id="rId22"/>
    <p:sldId id="263" r:id="rId23"/>
    <p:sldId id="670" r:id="rId24"/>
    <p:sldId id="666" r:id="rId25"/>
    <p:sldId id="260" r:id="rId26"/>
    <p:sldId id="682" r:id="rId27"/>
    <p:sldId id="685" r:id="rId28"/>
    <p:sldId id="709" r:id="rId29"/>
    <p:sldId id="686" r:id="rId30"/>
    <p:sldId id="688" r:id="rId31"/>
    <p:sldId id="387" r:id="rId32"/>
    <p:sldId id="658" r:id="rId33"/>
    <p:sldId id="587" r:id="rId34"/>
    <p:sldId id="699" r:id="rId35"/>
    <p:sldId id="655" r:id="rId36"/>
    <p:sldId id="703" r:id="rId37"/>
    <p:sldId id="268" r:id="rId38"/>
    <p:sldId id="687" r:id="rId39"/>
    <p:sldId id="704" r:id="rId40"/>
    <p:sldId id="691" r:id="rId41"/>
    <p:sldId id="692" r:id="rId42"/>
    <p:sldId id="705" r:id="rId43"/>
    <p:sldId id="706" r:id="rId44"/>
    <p:sldId id="698" r:id="rId45"/>
    <p:sldId id="259" r:id="rId46"/>
    <p:sldId id="538" r:id="rId47"/>
    <p:sldId id="68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71"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03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B9856-5022-4055-8BF9-A5DB1BCE98C0}"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2FE62F2B-3DB7-44B7-9D01-658B6C668856}">
      <dgm:prSet phldrT="[Text]"/>
      <dgm:spPr>
        <a:solidFill>
          <a:schemeClr val="accent3"/>
        </a:solidFill>
      </dgm:spPr>
      <dgm:t>
        <a:bodyPr/>
        <a:lstStyle/>
        <a:p>
          <a:r>
            <a:rPr lang="en-US" dirty="0"/>
            <a:t>6.2.21</a:t>
          </a:r>
        </a:p>
        <a:p>
          <a:r>
            <a:rPr lang="en-US" dirty="0"/>
            <a:t>Endoscopy</a:t>
          </a:r>
        </a:p>
      </dgm:t>
    </dgm:pt>
    <dgm:pt modelId="{2928485D-CC38-48C1-AB61-5E5613418F82}" type="parTrans" cxnId="{DD3507C6-6003-4F22-A995-374AAFFDDD05}">
      <dgm:prSet/>
      <dgm:spPr/>
      <dgm:t>
        <a:bodyPr/>
        <a:lstStyle/>
        <a:p>
          <a:endParaRPr lang="en-US"/>
        </a:p>
      </dgm:t>
    </dgm:pt>
    <dgm:pt modelId="{4E2AC20C-DF7C-40AA-AFF5-6A9FCFDE3FE6}" type="sibTrans" cxnId="{DD3507C6-6003-4F22-A995-374AAFFDDD05}">
      <dgm:prSet/>
      <dgm:spPr/>
      <dgm:t>
        <a:bodyPr/>
        <a:lstStyle/>
        <a:p>
          <a:endParaRPr lang="en-US"/>
        </a:p>
      </dgm:t>
    </dgm:pt>
    <dgm:pt modelId="{CA58B352-D244-4D8B-A405-B1203D0CAC82}">
      <dgm:prSet phldrT="[Text]"/>
      <dgm:spPr/>
      <dgm:t>
        <a:bodyPr/>
        <a:lstStyle/>
        <a:p>
          <a:r>
            <a:rPr lang="en-US" dirty="0"/>
            <a:t>Patient 1</a:t>
          </a:r>
        </a:p>
        <a:p>
          <a:r>
            <a:rPr lang="en-US" dirty="0"/>
            <a:t>8:03 am</a:t>
          </a:r>
        </a:p>
        <a:p>
          <a:r>
            <a:rPr lang="en-US" dirty="0"/>
            <a:t>Bronchoscopy completed </a:t>
          </a:r>
        </a:p>
        <a:p>
          <a:r>
            <a:rPr lang="en-US" dirty="0"/>
            <a:t>Dr. C</a:t>
          </a:r>
        </a:p>
      </dgm:t>
    </dgm:pt>
    <dgm:pt modelId="{6465B8D6-AA6A-4309-9AD6-4CD2942B941A}" type="parTrans" cxnId="{3912B829-A105-4315-82FE-A392D0315E2F}">
      <dgm:prSet/>
      <dgm:spPr/>
      <dgm:t>
        <a:bodyPr/>
        <a:lstStyle/>
        <a:p>
          <a:endParaRPr lang="en-US"/>
        </a:p>
      </dgm:t>
    </dgm:pt>
    <dgm:pt modelId="{5CF6FF0B-517D-4ACA-8692-FE412118181A}" type="sibTrans" cxnId="{3912B829-A105-4315-82FE-A392D0315E2F}">
      <dgm:prSet/>
      <dgm:spPr/>
      <dgm:t>
        <a:bodyPr/>
        <a:lstStyle/>
        <a:p>
          <a:endParaRPr lang="en-US"/>
        </a:p>
      </dgm:t>
    </dgm:pt>
    <dgm:pt modelId="{425571E0-275A-4C4C-9D47-73CE57044C54}">
      <dgm:prSet phldrT="[Text]"/>
      <dgm:spPr>
        <a:solidFill>
          <a:schemeClr val="tx2">
            <a:lumMod val="20000"/>
            <a:lumOff val="80000"/>
          </a:schemeClr>
        </a:solidFill>
      </dgm:spPr>
      <dgm:t>
        <a:bodyPr/>
        <a:lstStyle/>
        <a:p>
          <a:r>
            <a:rPr lang="en-US" dirty="0"/>
            <a:t>Patient 2</a:t>
          </a:r>
        </a:p>
        <a:p>
          <a:r>
            <a:rPr lang="en-US" dirty="0"/>
            <a:t>8.09 am</a:t>
          </a:r>
        </a:p>
        <a:p>
          <a:r>
            <a:rPr lang="en-US" dirty="0"/>
            <a:t>Bronchoscopy completed</a:t>
          </a:r>
        </a:p>
        <a:p>
          <a:r>
            <a:rPr lang="en-US" dirty="0"/>
            <a:t>Dr. D</a:t>
          </a:r>
        </a:p>
      </dgm:t>
    </dgm:pt>
    <dgm:pt modelId="{0B36C7EB-56AE-4A77-9B1C-4B9ECC13269B}" type="parTrans" cxnId="{A19F49A5-2724-4B1B-A4AE-B04509E07A6F}">
      <dgm:prSet/>
      <dgm:spPr/>
      <dgm:t>
        <a:bodyPr/>
        <a:lstStyle/>
        <a:p>
          <a:endParaRPr lang="en-US"/>
        </a:p>
      </dgm:t>
    </dgm:pt>
    <dgm:pt modelId="{9771BD68-ADD5-43B3-AEDD-06D492A010FB}" type="sibTrans" cxnId="{A19F49A5-2724-4B1B-A4AE-B04509E07A6F}">
      <dgm:prSet/>
      <dgm:spPr/>
      <dgm:t>
        <a:bodyPr/>
        <a:lstStyle/>
        <a:p>
          <a:endParaRPr lang="en-US"/>
        </a:p>
      </dgm:t>
    </dgm:pt>
    <dgm:pt modelId="{5D596851-44E1-4CC8-9D7E-D9896D1A5DD9}">
      <dgm:prSet phldrT="[Text]"/>
      <dgm:spPr>
        <a:solidFill>
          <a:schemeClr val="accent3"/>
        </a:solidFill>
      </dgm:spPr>
      <dgm:t>
        <a:bodyPr/>
        <a:lstStyle/>
        <a:p>
          <a:r>
            <a:rPr lang="en-US" dirty="0"/>
            <a:t>6.2.21</a:t>
          </a:r>
        </a:p>
        <a:p>
          <a:r>
            <a:rPr lang="en-US" dirty="0"/>
            <a:t>Laboratory</a:t>
          </a:r>
        </a:p>
      </dgm:t>
    </dgm:pt>
    <dgm:pt modelId="{0F3760E9-C444-4855-B9E0-35C146A84A3F}" type="parTrans" cxnId="{ABA02FA2-436F-494D-96FE-E175872A7DCC}">
      <dgm:prSet/>
      <dgm:spPr/>
      <dgm:t>
        <a:bodyPr/>
        <a:lstStyle/>
        <a:p>
          <a:endParaRPr lang="en-US"/>
        </a:p>
      </dgm:t>
    </dgm:pt>
    <dgm:pt modelId="{D111CC13-0352-42CB-A8EB-22C6D2C972AE}" type="sibTrans" cxnId="{ABA02FA2-436F-494D-96FE-E175872A7DCC}">
      <dgm:prSet/>
      <dgm:spPr/>
      <dgm:t>
        <a:bodyPr/>
        <a:lstStyle/>
        <a:p>
          <a:endParaRPr lang="en-US"/>
        </a:p>
      </dgm:t>
    </dgm:pt>
    <dgm:pt modelId="{3AF30707-7105-4234-87F1-282D3DC9EDA5}">
      <dgm:prSet phldrT="[Text]"/>
      <dgm:spPr/>
      <dgm:t>
        <a:bodyPr/>
        <a:lstStyle/>
        <a:p>
          <a:r>
            <a:rPr lang="en-US" dirty="0"/>
            <a:t>Patient 1</a:t>
          </a:r>
        </a:p>
        <a:p>
          <a:r>
            <a:rPr lang="en-US" dirty="0"/>
            <a:t>Specimen received; set up 6.3.21</a:t>
          </a:r>
        </a:p>
      </dgm:t>
    </dgm:pt>
    <dgm:pt modelId="{F2CAAA41-D792-4855-9DC1-A6F17174EC39}" type="parTrans" cxnId="{C60AA84A-C5B4-4AE5-AEC5-B9CD5AE8F802}">
      <dgm:prSet/>
      <dgm:spPr/>
      <dgm:t>
        <a:bodyPr/>
        <a:lstStyle/>
        <a:p>
          <a:endParaRPr lang="en-US"/>
        </a:p>
      </dgm:t>
    </dgm:pt>
    <dgm:pt modelId="{85F038A2-A960-4ED8-A409-A5FC0887D9AB}" type="sibTrans" cxnId="{C60AA84A-C5B4-4AE5-AEC5-B9CD5AE8F802}">
      <dgm:prSet/>
      <dgm:spPr/>
      <dgm:t>
        <a:bodyPr/>
        <a:lstStyle/>
        <a:p>
          <a:endParaRPr lang="en-US"/>
        </a:p>
      </dgm:t>
    </dgm:pt>
    <dgm:pt modelId="{67B2B002-5ACA-45FA-B34F-E85D6554F861}">
      <dgm:prSet phldrT="[Text]"/>
      <dgm:spPr>
        <a:solidFill>
          <a:schemeClr val="tx2">
            <a:lumMod val="20000"/>
            <a:lumOff val="80000"/>
          </a:schemeClr>
        </a:solidFill>
      </dgm:spPr>
      <dgm:t>
        <a:bodyPr/>
        <a:lstStyle/>
        <a:p>
          <a:r>
            <a:rPr lang="en-US" dirty="0"/>
            <a:t>Patient 2</a:t>
          </a:r>
        </a:p>
        <a:p>
          <a:r>
            <a:rPr lang="en-US" dirty="0"/>
            <a:t>Specimen received; set up 6.3.21</a:t>
          </a:r>
        </a:p>
      </dgm:t>
    </dgm:pt>
    <dgm:pt modelId="{EC899AA3-ED79-4FE8-A702-94DD7977CE0B}" type="parTrans" cxnId="{E4BE5400-B16E-4C3D-964B-DDDD7CF636F2}">
      <dgm:prSet/>
      <dgm:spPr/>
      <dgm:t>
        <a:bodyPr/>
        <a:lstStyle/>
        <a:p>
          <a:endParaRPr lang="en-US"/>
        </a:p>
      </dgm:t>
    </dgm:pt>
    <dgm:pt modelId="{A0506599-3BE5-4D12-A6FE-A5C27CA99811}" type="sibTrans" cxnId="{E4BE5400-B16E-4C3D-964B-DDDD7CF636F2}">
      <dgm:prSet/>
      <dgm:spPr/>
      <dgm:t>
        <a:bodyPr/>
        <a:lstStyle/>
        <a:p>
          <a:endParaRPr lang="en-US"/>
        </a:p>
      </dgm:t>
    </dgm:pt>
    <dgm:pt modelId="{DBAA66B6-F2F4-4C22-9970-215707F573A2}">
      <dgm:prSet phldrT="[Text]"/>
      <dgm:spPr>
        <a:solidFill>
          <a:schemeClr val="accent3"/>
        </a:solidFill>
      </dgm:spPr>
      <dgm:t>
        <a:bodyPr/>
        <a:lstStyle/>
        <a:p>
          <a:r>
            <a:rPr lang="en-US" dirty="0"/>
            <a:t>6.22.21</a:t>
          </a:r>
        </a:p>
        <a:p>
          <a:r>
            <a:rPr lang="en-US" dirty="0"/>
            <a:t>MGIT Alert</a:t>
          </a:r>
        </a:p>
      </dgm:t>
    </dgm:pt>
    <dgm:pt modelId="{01192D31-8333-4FFE-87E9-ECE291C8B417}" type="parTrans" cxnId="{2BC405A6-5394-40FD-B0C3-6A2CB546D320}">
      <dgm:prSet/>
      <dgm:spPr/>
      <dgm:t>
        <a:bodyPr/>
        <a:lstStyle/>
        <a:p>
          <a:endParaRPr lang="en-US"/>
        </a:p>
      </dgm:t>
    </dgm:pt>
    <dgm:pt modelId="{81698B4F-E2A2-4AEA-BB65-048493FCDBEC}" type="sibTrans" cxnId="{2BC405A6-5394-40FD-B0C3-6A2CB546D320}">
      <dgm:prSet/>
      <dgm:spPr/>
      <dgm:t>
        <a:bodyPr/>
        <a:lstStyle/>
        <a:p>
          <a:endParaRPr lang="en-US"/>
        </a:p>
      </dgm:t>
    </dgm:pt>
    <dgm:pt modelId="{3AA07AA3-92C2-43E8-9173-A1962C4A264A}">
      <dgm:prSet phldrT="[Text]"/>
      <dgm:spPr/>
      <dgm:t>
        <a:bodyPr/>
        <a:lstStyle/>
        <a:p>
          <a:r>
            <a:rPr lang="en-US" dirty="0"/>
            <a:t>Patient 1</a:t>
          </a:r>
        </a:p>
        <a:p>
          <a:r>
            <a:rPr lang="en-US" dirty="0"/>
            <a:t>MGIT tube alerted as positive- smear negative for AFB</a:t>
          </a:r>
        </a:p>
      </dgm:t>
    </dgm:pt>
    <dgm:pt modelId="{4194EF6C-415C-46C8-8616-757142CA5C2F}" type="parTrans" cxnId="{485308ED-2076-403A-AC53-ABC25B898ACA}">
      <dgm:prSet/>
      <dgm:spPr/>
      <dgm:t>
        <a:bodyPr/>
        <a:lstStyle/>
        <a:p>
          <a:endParaRPr lang="en-US"/>
        </a:p>
      </dgm:t>
    </dgm:pt>
    <dgm:pt modelId="{881A89D7-7492-4EAB-B42E-8D0B876F8C4C}" type="sibTrans" cxnId="{485308ED-2076-403A-AC53-ABC25B898ACA}">
      <dgm:prSet/>
      <dgm:spPr/>
      <dgm:t>
        <a:bodyPr/>
        <a:lstStyle/>
        <a:p>
          <a:endParaRPr lang="en-US"/>
        </a:p>
      </dgm:t>
    </dgm:pt>
    <dgm:pt modelId="{4EBF4F56-4D1A-4CFE-861E-8F32A53E6D4C}">
      <dgm:prSet phldrT="[Text]"/>
      <dgm:spPr>
        <a:solidFill>
          <a:schemeClr val="tx2">
            <a:lumMod val="20000"/>
            <a:lumOff val="80000"/>
          </a:schemeClr>
        </a:solidFill>
      </dgm:spPr>
      <dgm:t>
        <a:bodyPr/>
        <a:lstStyle/>
        <a:p>
          <a:endParaRPr lang="en-US" dirty="0"/>
        </a:p>
      </dgm:t>
    </dgm:pt>
    <dgm:pt modelId="{407DBA5C-B7CE-428C-8549-C2AA50150DD1}" type="parTrans" cxnId="{DEE6B5F5-6C21-4923-B948-D5585FC3CA40}">
      <dgm:prSet/>
      <dgm:spPr/>
      <dgm:t>
        <a:bodyPr/>
        <a:lstStyle/>
        <a:p>
          <a:endParaRPr lang="en-US"/>
        </a:p>
      </dgm:t>
    </dgm:pt>
    <dgm:pt modelId="{F486EC5D-ED55-4833-BB72-FB0A41F95738}" type="sibTrans" cxnId="{DEE6B5F5-6C21-4923-B948-D5585FC3CA40}">
      <dgm:prSet/>
      <dgm:spPr/>
      <dgm:t>
        <a:bodyPr/>
        <a:lstStyle/>
        <a:p>
          <a:endParaRPr lang="en-US"/>
        </a:p>
      </dgm:t>
    </dgm:pt>
    <dgm:pt modelId="{AB934AB6-212B-485D-A958-199CAA5DB700}">
      <dgm:prSet/>
      <dgm:spPr>
        <a:solidFill>
          <a:schemeClr val="accent3"/>
        </a:solidFill>
      </dgm:spPr>
      <dgm:t>
        <a:bodyPr/>
        <a:lstStyle/>
        <a:p>
          <a:r>
            <a:rPr lang="en-US" dirty="0"/>
            <a:t>6.25.21</a:t>
          </a:r>
        </a:p>
        <a:p>
          <a:r>
            <a:rPr lang="en-US" dirty="0"/>
            <a:t>MGIT Alert</a:t>
          </a:r>
        </a:p>
      </dgm:t>
    </dgm:pt>
    <dgm:pt modelId="{D23C84E9-EEF5-4713-8D3B-92915A188F34}" type="parTrans" cxnId="{03C750EB-87CA-434A-A9C7-3009EA5CBC84}">
      <dgm:prSet/>
      <dgm:spPr/>
      <dgm:t>
        <a:bodyPr/>
        <a:lstStyle/>
        <a:p>
          <a:endParaRPr lang="en-US"/>
        </a:p>
      </dgm:t>
    </dgm:pt>
    <dgm:pt modelId="{CFD48CA3-FF36-4FB9-A8CE-88EFC238EA81}" type="sibTrans" cxnId="{03C750EB-87CA-434A-A9C7-3009EA5CBC84}">
      <dgm:prSet/>
      <dgm:spPr/>
      <dgm:t>
        <a:bodyPr/>
        <a:lstStyle/>
        <a:p>
          <a:endParaRPr lang="en-US"/>
        </a:p>
      </dgm:t>
    </dgm:pt>
    <dgm:pt modelId="{7DC9DF67-D8F9-4659-8136-BD867B317D40}">
      <dgm:prSet/>
      <dgm:spPr/>
      <dgm:t>
        <a:bodyPr/>
        <a:lstStyle/>
        <a:p>
          <a:endParaRPr lang="en-US"/>
        </a:p>
      </dgm:t>
    </dgm:pt>
    <dgm:pt modelId="{F90DD4E2-22B9-4185-8E80-B03211D9E689}" type="parTrans" cxnId="{060209C0-8239-4EC7-B002-4B1259426616}">
      <dgm:prSet/>
      <dgm:spPr/>
      <dgm:t>
        <a:bodyPr/>
        <a:lstStyle/>
        <a:p>
          <a:endParaRPr lang="en-US"/>
        </a:p>
      </dgm:t>
    </dgm:pt>
    <dgm:pt modelId="{566ECEFB-0364-467D-941A-16D29AE46EFF}" type="sibTrans" cxnId="{060209C0-8239-4EC7-B002-4B1259426616}">
      <dgm:prSet/>
      <dgm:spPr/>
      <dgm:t>
        <a:bodyPr/>
        <a:lstStyle/>
        <a:p>
          <a:endParaRPr lang="en-US"/>
        </a:p>
      </dgm:t>
    </dgm:pt>
    <dgm:pt modelId="{0847FEB5-C2A1-464D-BB8C-F96C9E69F686}">
      <dgm:prSet/>
      <dgm:spPr>
        <a:solidFill>
          <a:schemeClr val="tx2">
            <a:lumMod val="20000"/>
            <a:lumOff val="80000"/>
          </a:schemeClr>
        </a:solidFill>
      </dgm:spPr>
      <dgm:t>
        <a:bodyPr/>
        <a:lstStyle/>
        <a:p>
          <a:r>
            <a:rPr lang="en-US" dirty="0"/>
            <a:t>Patient 2</a:t>
          </a:r>
        </a:p>
        <a:p>
          <a:r>
            <a:rPr lang="en-US" dirty="0"/>
            <a:t>MGIT alerted positive- smear negative for AFB</a:t>
          </a:r>
        </a:p>
      </dgm:t>
    </dgm:pt>
    <dgm:pt modelId="{C939A295-B28C-43D6-95EF-3C9083335B42}" type="parTrans" cxnId="{C0290914-778C-4A6A-9E23-855A73AF624C}">
      <dgm:prSet/>
      <dgm:spPr/>
      <dgm:t>
        <a:bodyPr/>
        <a:lstStyle/>
        <a:p>
          <a:endParaRPr lang="en-US"/>
        </a:p>
      </dgm:t>
    </dgm:pt>
    <dgm:pt modelId="{DB766137-830B-4465-B53D-557558CBB033}" type="sibTrans" cxnId="{C0290914-778C-4A6A-9E23-855A73AF624C}">
      <dgm:prSet/>
      <dgm:spPr/>
      <dgm:t>
        <a:bodyPr/>
        <a:lstStyle/>
        <a:p>
          <a:endParaRPr lang="en-US"/>
        </a:p>
      </dgm:t>
    </dgm:pt>
    <dgm:pt modelId="{4697154C-EBE0-429B-B54D-1F52E5E7528B}">
      <dgm:prSet/>
      <dgm:spPr>
        <a:solidFill>
          <a:schemeClr val="accent3"/>
        </a:solidFill>
      </dgm:spPr>
      <dgm:t>
        <a:bodyPr/>
        <a:lstStyle/>
        <a:p>
          <a:r>
            <a:rPr lang="en-US" dirty="0"/>
            <a:t>7.15.21</a:t>
          </a:r>
        </a:p>
        <a:p>
          <a:r>
            <a:rPr lang="en-US" dirty="0"/>
            <a:t>MGIT Terminal Smear</a:t>
          </a:r>
        </a:p>
      </dgm:t>
    </dgm:pt>
    <dgm:pt modelId="{ABCA588B-A030-44A1-AF7D-9787A1D2C15F}" type="parTrans" cxnId="{436643CE-E2F0-4EC4-BA2F-507F9C39EA00}">
      <dgm:prSet/>
      <dgm:spPr/>
      <dgm:t>
        <a:bodyPr/>
        <a:lstStyle/>
        <a:p>
          <a:endParaRPr lang="en-US"/>
        </a:p>
      </dgm:t>
    </dgm:pt>
    <dgm:pt modelId="{F0C3D54E-D759-478C-A1A9-8D4DCD09AEC4}" type="sibTrans" cxnId="{436643CE-E2F0-4EC4-BA2F-507F9C39EA00}">
      <dgm:prSet/>
      <dgm:spPr/>
      <dgm:t>
        <a:bodyPr/>
        <a:lstStyle/>
        <a:p>
          <a:endParaRPr lang="en-US"/>
        </a:p>
      </dgm:t>
    </dgm:pt>
    <dgm:pt modelId="{6DFF3611-369F-43B2-8362-3F32B9183A73}">
      <dgm:prSet/>
      <dgm:spPr/>
      <dgm:t>
        <a:bodyPr/>
        <a:lstStyle/>
        <a:p>
          <a:r>
            <a:rPr lang="en-US" dirty="0"/>
            <a:t>AFB Detected; probe positive for MTB 7.15.21</a:t>
          </a:r>
        </a:p>
      </dgm:t>
    </dgm:pt>
    <dgm:pt modelId="{19477670-996F-47DA-98CA-FA940DA79D7A}" type="parTrans" cxnId="{A0193B6F-11CE-4CD4-9AB0-9726E2E1ECAB}">
      <dgm:prSet/>
      <dgm:spPr/>
      <dgm:t>
        <a:bodyPr/>
        <a:lstStyle/>
        <a:p>
          <a:endParaRPr lang="en-US"/>
        </a:p>
      </dgm:t>
    </dgm:pt>
    <dgm:pt modelId="{5F8D6A9C-57C1-4644-A7EE-500DEA67AB70}" type="sibTrans" cxnId="{A0193B6F-11CE-4CD4-9AB0-9726E2E1ECAB}">
      <dgm:prSet/>
      <dgm:spPr/>
      <dgm:t>
        <a:bodyPr/>
        <a:lstStyle/>
        <a:p>
          <a:endParaRPr lang="en-US"/>
        </a:p>
      </dgm:t>
    </dgm:pt>
    <dgm:pt modelId="{5F28D93A-8238-4FE7-A1F3-D73771A86004}">
      <dgm:prSet/>
      <dgm:spPr>
        <a:solidFill>
          <a:schemeClr val="tx2">
            <a:lumMod val="20000"/>
            <a:lumOff val="80000"/>
          </a:schemeClr>
        </a:solidFill>
      </dgm:spPr>
      <dgm:t>
        <a:bodyPr/>
        <a:lstStyle/>
        <a:p>
          <a:r>
            <a:rPr lang="en-US" dirty="0"/>
            <a:t>AFB Detected; probe positive for MTB 7.15.21</a:t>
          </a:r>
        </a:p>
      </dgm:t>
    </dgm:pt>
    <dgm:pt modelId="{6C74B885-B754-4F16-A68E-AE2060D607A7}" type="parTrans" cxnId="{009AA780-21AB-4DA9-ADDA-33E68DB56707}">
      <dgm:prSet/>
      <dgm:spPr/>
      <dgm:t>
        <a:bodyPr/>
        <a:lstStyle/>
        <a:p>
          <a:endParaRPr lang="en-US"/>
        </a:p>
      </dgm:t>
    </dgm:pt>
    <dgm:pt modelId="{DB07D0F4-6402-442F-8401-6B3401C53AE8}" type="sibTrans" cxnId="{009AA780-21AB-4DA9-ADDA-33E68DB56707}">
      <dgm:prSet/>
      <dgm:spPr/>
      <dgm:t>
        <a:bodyPr/>
        <a:lstStyle/>
        <a:p>
          <a:endParaRPr lang="en-US"/>
        </a:p>
      </dgm:t>
    </dgm:pt>
    <dgm:pt modelId="{FAC43B10-0918-4479-AAD2-9C74FEB1E318}" type="pres">
      <dgm:prSet presAssocID="{B8EB9856-5022-4055-8BF9-A5DB1BCE98C0}" presName="theList" presStyleCnt="0">
        <dgm:presLayoutVars>
          <dgm:dir/>
          <dgm:animLvl val="lvl"/>
          <dgm:resizeHandles val="exact"/>
        </dgm:presLayoutVars>
      </dgm:prSet>
      <dgm:spPr/>
    </dgm:pt>
    <dgm:pt modelId="{5432972B-3DCB-453F-9584-36934424EEE7}" type="pres">
      <dgm:prSet presAssocID="{2FE62F2B-3DB7-44B7-9D01-658B6C668856}" presName="compNode" presStyleCnt="0"/>
      <dgm:spPr/>
    </dgm:pt>
    <dgm:pt modelId="{A28D8D5B-3DB6-48BA-BD26-29E72192399D}" type="pres">
      <dgm:prSet presAssocID="{2FE62F2B-3DB7-44B7-9D01-658B6C668856}" presName="aNode" presStyleLbl="bgShp" presStyleIdx="0" presStyleCnt="5"/>
      <dgm:spPr/>
    </dgm:pt>
    <dgm:pt modelId="{68AAD3E2-4761-4BBD-9C6B-4FE6651931B7}" type="pres">
      <dgm:prSet presAssocID="{2FE62F2B-3DB7-44B7-9D01-658B6C668856}" presName="textNode" presStyleLbl="bgShp" presStyleIdx="0" presStyleCnt="5"/>
      <dgm:spPr/>
    </dgm:pt>
    <dgm:pt modelId="{BE178BE3-4A6D-46D1-BB30-09D39DCE47E3}" type="pres">
      <dgm:prSet presAssocID="{2FE62F2B-3DB7-44B7-9D01-658B6C668856}" presName="compChildNode" presStyleCnt="0"/>
      <dgm:spPr/>
    </dgm:pt>
    <dgm:pt modelId="{68789CA4-939D-4890-B5DC-A8ECD9103B84}" type="pres">
      <dgm:prSet presAssocID="{2FE62F2B-3DB7-44B7-9D01-658B6C668856}" presName="theInnerList" presStyleCnt="0"/>
      <dgm:spPr/>
    </dgm:pt>
    <dgm:pt modelId="{D455BEE2-399F-4DD4-9633-9F5144D05D70}" type="pres">
      <dgm:prSet presAssocID="{CA58B352-D244-4D8B-A405-B1203D0CAC82}" presName="childNode" presStyleLbl="node1" presStyleIdx="0" presStyleCnt="10">
        <dgm:presLayoutVars>
          <dgm:bulletEnabled val="1"/>
        </dgm:presLayoutVars>
      </dgm:prSet>
      <dgm:spPr/>
    </dgm:pt>
    <dgm:pt modelId="{46EA4F1B-943A-4263-B436-49408A680402}" type="pres">
      <dgm:prSet presAssocID="{CA58B352-D244-4D8B-A405-B1203D0CAC82}" presName="aSpace2" presStyleCnt="0"/>
      <dgm:spPr/>
    </dgm:pt>
    <dgm:pt modelId="{8EA6BF4F-2E1F-4158-A9E4-DB4C00597D70}" type="pres">
      <dgm:prSet presAssocID="{425571E0-275A-4C4C-9D47-73CE57044C54}" presName="childNode" presStyleLbl="node1" presStyleIdx="1" presStyleCnt="10">
        <dgm:presLayoutVars>
          <dgm:bulletEnabled val="1"/>
        </dgm:presLayoutVars>
      </dgm:prSet>
      <dgm:spPr/>
    </dgm:pt>
    <dgm:pt modelId="{753ED58A-6413-44F1-AA7B-26FED437D05C}" type="pres">
      <dgm:prSet presAssocID="{2FE62F2B-3DB7-44B7-9D01-658B6C668856}" presName="aSpace" presStyleCnt="0"/>
      <dgm:spPr/>
    </dgm:pt>
    <dgm:pt modelId="{345A8723-9F0B-44A8-B2DF-483BE20D2C3D}" type="pres">
      <dgm:prSet presAssocID="{5D596851-44E1-4CC8-9D7E-D9896D1A5DD9}" presName="compNode" presStyleCnt="0"/>
      <dgm:spPr/>
    </dgm:pt>
    <dgm:pt modelId="{4CDB6CD6-A6E3-46D2-AD27-2538D4411C16}" type="pres">
      <dgm:prSet presAssocID="{5D596851-44E1-4CC8-9D7E-D9896D1A5DD9}" presName="aNode" presStyleLbl="bgShp" presStyleIdx="1" presStyleCnt="5"/>
      <dgm:spPr/>
    </dgm:pt>
    <dgm:pt modelId="{54BD50BF-BEB9-4B6A-93D6-004D9CD22A5D}" type="pres">
      <dgm:prSet presAssocID="{5D596851-44E1-4CC8-9D7E-D9896D1A5DD9}" presName="textNode" presStyleLbl="bgShp" presStyleIdx="1" presStyleCnt="5"/>
      <dgm:spPr/>
    </dgm:pt>
    <dgm:pt modelId="{38D77CB3-AF31-4E4D-9F25-B6B5E29F2AB6}" type="pres">
      <dgm:prSet presAssocID="{5D596851-44E1-4CC8-9D7E-D9896D1A5DD9}" presName="compChildNode" presStyleCnt="0"/>
      <dgm:spPr/>
    </dgm:pt>
    <dgm:pt modelId="{C6061129-DA03-444B-BC73-5A7EAC3050DA}" type="pres">
      <dgm:prSet presAssocID="{5D596851-44E1-4CC8-9D7E-D9896D1A5DD9}" presName="theInnerList" presStyleCnt="0"/>
      <dgm:spPr/>
    </dgm:pt>
    <dgm:pt modelId="{01AB6CB2-6260-4C7C-8B69-78654EF59A1D}" type="pres">
      <dgm:prSet presAssocID="{3AF30707-7105-4234-87F1-282D3DC9EDA5}" presName="childNode" presStyleLbl="node1" presStyleIdx="2" presStyleCnt="10">
        <dgm:presLayoutVars>
          <dgm:bulletEnabled val="1"/>
        </dgm:presLayoutVars>
      </dgm:prSet>
      <dgm:spPr/>
    </dgm:pt>
    <dgm:pt modelId="{0A430C26-6D43-42A2-A692-7685F8BEB08B}" type="pres">
      <dgm:prSet presAssocID="{3AF30707-7105-4234-87F1-282D3DC9EDA5}" presName="aSpace2" presStyleCnt="0"/>
      <dgm:spPr/>
    </dgm:pt>
    <dgm:pt modelId="{E24B1EE3-8514-41E6-BEC7-82DCC7D64F5B}" type="pres">
      <dgm:prSet presAssocID="{67B2B002-5ACA-45FA-B34F-E85D6554F861}" presName="childNode" presStyleLbl="node1" presStyleIdx="3" presStyleCnt="10">
        <dgm:presLayoutVars>
          <dgm:bulletEnabled val="1"/>
        </dgm:presLayoutVars>
      </dgm:prSet>
      <dgm:spPr/>
    </dgm:pt>
    <dgm:pt modelId="{9DA4E659-EB67-4664-BD2D-BBAC9A61DE90}" type="pres">
      <dgm:prSet presAssocID="{5D596851-44E1-4CC8-9D7E-D9896D1A5DD9}" presName="aSpace" presStyleCnt="0"/>
      <dgm:spPr/>
    </dgm:pt>
    <dgm:pt modelId="{8A6DBE3C-770F-4B22-BA1D-FD642000F82A}" type="pres">
      <dgm:prSet presAssocID="{DBAA66B6-F2F4-4C22-9970-215707F573A2}" presName="compNode" presStyleCnt="0"/>
      <dgm:spPr/>
    </dgm:pt>
    <dgm:pt modelId="{9D5F016B-59FD-4022-AC74-616DF1FB0412}" type="pres">
      <dgm:prSet presAssocID="{DBAA66B6-F2F4-4C22-9970-215707F573A2}" presName="aNode" presStyleLbl="bgShp" presStyleIdx="2" presStyleCnt="5"/>
      <dgm:spPr/>
    </dgm:pt>
    <dgm:pt modelId="{75B7D791-8778-4AB5-B01C-D508C2E99E40}" type="pres">
      <dgm:prSet presAssocID="{DBAA66B6-F2F4-4C22-9970-215707F573A2}" presName="textNode" presStyleLbl="bgShp" presStyleIdx="2" presStyleCnt="5"/>
      <dgm:spPr/>
    </dgm:pt>
    <dgm:pt modelId="{C385906E-D496-47AD-B672-33616274D161}" type="pres">
      <dgm:prSet presAssocID="{DBAA66B6-F2F4-4C22-9970-215707F573A2}" presName="compChildNode" presStyleCnt="0"/>
      <dgm:spPr/>
    </dgm:pt>
    <dgm:pt modelId="{06AC0FDC-8A4F-4667-AD90-64B441ED874D}" type="pres">
      <dgm:prSet presAssocID="{DBAA66B6-F2F4-4C22-9970-215707F573A2}" presName="theInnerList" presStyleCnt="0"/>
      <dgm:spPr/>
    </dgm:pt>
    <dgm:pt modelId="{1946E6BC-7A36-428D-A08E-6125DB4CEED1}" type="pres">
      <dgm:prSet presAssocID="{3AA07AA3-92C2-43E8-9173-A1962C4A264A}" presName="childNode" presStyleLbl="node1" presStyleIdx="4" presStyleCnt="10">
        <dgm:presLayoutVars>
          <dgm:bulletEnabled val="1"/>
        </dgm:presLayoutVars>
      </dgm:prSet>
      <dgm:spPr/>
    </dgm:pt>
    <dgm:pt modelId="{823486A2-9CE5-471F-8F9F-F440E14B76A6}" type="pres">
      <dgm:prSet presAssocID="{3AA07AA3-92C2-43E8-9173-A1962C4A264A}" presName="aSpace2" presStyleCnt="0"/>
      <dgm:spPr/>
    </dgm:pt>
    <dgm:pt modelId="{BBD5B240-D366-4210-96A7-C31E2D985A4B}" type="pres">
      <dgm:prSet presAssocID="{4EBF4F56-4D1A-4CFE-861E-8F32A53E6D4C}" presName="childNode" presStyleLbl="node1" presStyleIdx="5" presStyleCnt="10">
        <dgm:presLayoutVars>
          <dgm:bulletEnabled val="1"/>
        </dgm:presLayoutVars>
      </dgm:prSet>
      <dgm:spPr/>
    </dgm:pt>
    <dgm:pt modelId="{CD1C0AEA-037B-40E5-BDEE-55D36AA3D13C}" type="pres">
      <dgm:prSet presAssocID="{DBAA66B6-F2F4-4C22-9970-215707F573A2}" presName="aSpace" presStyleCnt="0"/>
      <dgm:spPr/>
    </dgm:pt>
    <dgm:pt modelId="{DA7628AE-1828-4F0B-9920-8E811400B407}" type="pres">
      <dgm:prSet presAssocID="{AB934AB6-212B-485D-A958-199CAA5DB700}" presName="compNode" presStyleCnt="0"/>
      <dgm:spPr/>
    </dgm:pt>
    <dgm:pt modelId="{2E8E7E17-11D9-43AC-A53A-B6D88BB8C4D2}" type="pres">
      <dgm:prSet presAssocID="{AB934AB6-212B-485D-A958-199CAA5DB700}" presName="aNode" presStyleLbl="bgShp" presStyleIdx="3" presStyleCnt="5"/>
      <dgm:spPr/>
    </dgm:pt>
    <dgm:pt modelId="{8094AB11-754C-4E3D-8556-FEB3238F834A}" type="pres">
      <dgm:prSet presAssocID="{AB934AB6-212B-485D-A958-199CAA5DB700}" presName="textNode" presStyleLbl="bgShp" presStyleIdx="3" presStyleCnt="5"/>
      <dgm:spPr/>
    </dgm:pt>
    <dgm:pt modelId="{697B2A26-C153-4BE4-8A04-6F245337E1FA}" type="pres">
      <dgm:prSet presAssocID="{AB934AB6-212B-485D-A958-199CAA5DB700}" presName="compChildNode" presStyleCnt="0"/>
      <dgm:spPr/>
    </dgm:pt>
    <dgm:pt modelId="{E318D092-B450-485C-AF59-2444784C1A1B}" type="pres">
      <dgm:prSet presAssocID="{AB934AB6-212B-485D-A958-199CAA5DB700}" presName="theInnerList" presStyleCnt="0"/>
      <dgm:spPr/>
    </dgm:pt>
    <dgm:pt modelId="{CC28CC21-2231-4157-9020-195FEC3D0858}" type="pres">
      <dgm:prSet presAssocID="{7DC9DF67-D8F9-4659-8136-BD867B317D40}" presName="childNode" presStyleLbl="node1" presStyleIdx="6" presStyleCnt="10">
        <dgm:presLayoutVars>
          <dgm:bulletEnabled val="1"/>
        </dgm:presLayoutVars>
      </dgm:prSet>
      <dgm:spPr/>
    </dgm:pt>
    <dgm:pt modelId="{D7AF8EDC-3989-4D0C-A5DB-B94E112DD862}" type="pres">
      <dgm:prSet presAssocID="{7DC9DF67-D8F9-4659-8136-BD867B317D40}" presName="aSpace2" presStyleCnt="0"/>
      <dgm:spPr/>
    </dgm:pt>
    <dgm:pt modelId="{7DE32795-ACFA-43D2-A1F6-815DA7554F70}" type="pres">
      <dgm:prSet presAssocID="{0847FEB5-C2A1-464D-BB8C-F96C9E69F686}" presName="childNode" presStyleLbl="node1" presStyleIdx="7" presStyleCnt="10">
        <dgm:presLayoutVars>
          <dgm:bulletEnabled val="1"/>
        </dgm:presLayoutVars>
      </dgm:prSet>
      <dgm:spPr/>
    </dgm:pt>
    <dgm:pt modelId="{83F94225-481D-4347-9049-33CE2259A623}" type="pres">
      <dgm:prSet presAssocID="{AB934AB6-212B-485D-A958-199CAA5DB700}" presName="aSpace" presStyleCnt="0"/>
      <dgm:spPr/>
    </dgm:pt>
    <dgm:pt modelId="{DB02ECD3-E753-4713-8D64-7717DC9B53B1}" type="pres">
      <dgm:prSet presAssocID="{4697154C-EBE0-429B-B54D-1F52E5E7528B}" presName="compNode" presStyleCnt="0"/>
      <dgm:spPr/>
    </dgm:pt>
    <dgm:pt modelId="{D6E55A48-87F7-4B88-94AF-501B7548D74D}" type="pres">
      <dgm:prSet presAssocID="{4697154C-EBE0-429B-B54D-1F52E5E7528B}" presName="aNode" presStyleLbl="bgShp" presStyleIdx="4" presStyleCnt="5"/>
      <dgm:spPr/>
    </dgm:pt>
    <dgm:pt modelId="{A7CF8C0B-4E3D-4279-8081-2FEF08555E01}" type="pres">
      <dgm:prSet presAssocID="{4697154C-EBE0-429B-B54D-1F52E5E7528B}" presName="textNode" presStyleLbl="bgShp" presStyleIdx="4" presStyleCnt="5"/>
      <dgm:spPr/>
    </dgm:pt>
    <dgm:pt modelId="{20135FEE-7C92-4B74-AE9D-E9F5C3600490}" type="pres">
      <dgm:prSet presAssocID="{4697154C-EBE0-429B-B54D-1F52E5E7528B}" presName="compChildNode" presStyleCnt="0"/>
      <dgm:spPr/>
    </dgm:pt>
    <dgm:pt modelId="{1C48AAD3-49F0-4C23-A7C3-FBC36E398C89}" type="pres">
      <dgm:prSet presAssocID="{4697154C-EBE0-429B-B54D-1F52E5E7528B}" presName="theInnerList" presStyleCnt="0"/>
      <dgm:spPr/>
    </dgm:pt>
    <dgm:pt modelId="{9176A283-2E7D-449F-A057-9922F12AD830}" type="pres">
      <dgm:prSet presAssocID="{6DFF3611-369F-43B2-8362-3F32B9183A73}" presName="childNode" presStyleLbl="node1" presStyleIdx="8" presStyleCnt="10">
        <dgm:presLayoutVars>
          <dgm:bulletEnabled val="1"/>
        </dgm:presLayoutVars>
      </dgm:prSet>
      <dgm:spPr/>
    </dgm:pt>
    <dgm:pt modelId="{94273F07-FA9E-40E6-AF0F-47DA51EC659B}" type="pres">
      <dgm:prSet presAssocID="{6DFF3611-369F-43B2-8362-3F32B9183A73}" presName="aSpace2" presStyleCnt="0"/>
      <dgm:spPr/>
    </dgm:pt>
    <dgm:pt modelId="{6FF15252-022F-4FC6-8648-5076E8CB35EE}" type="pres">
      <dgm:prSet presAssocID="{5F28D93A-8238-4FE7-A1F3-D73771A86004}" presName="childNode" presStyleLbl="node1" presStyleIdx="9" presStyleCnt="10">
        <dgm:presLayoutVars>
          <dgm:bulletEnabled val="1"/>
        </dgm:presLayoutVars>
      </dgm:prSet>
      <dgm:spPr/>
    </dgm:pt>
  </dgm:ptLst>
  <dgm:cxnLst>
    <dgm:cxn modelId="{E4BE5400-B16E-4C3D-964B-DDDD7CF636F2}" srcId="{5D596851-44E1-4CC8-9D7E-D9896D1A5DD9}" destId="{67B2B002-5ACA-45FA-B34F-E85D6554F861}" srcOrd="1" destOrd="0" parTransId="{EC899AA3-ED79-4FE8-A702-94DD7977CE0B}" sibTransId="{A0506599-3BE5-4D12-A6FE-A5C27CA99811}"/>
    <dgm:cxn modelId="{4BF2C70E-85F4-4D8E-A4E6-7C69CB3D40C9}" type="presOf" srcId="{2FE62F2B-3DB7-44B7-9D01-658B6C668856}" destId="{68AAD3E2-4761-4BBD-9C6B-4FE6651931B7}" srcOrd="1" destOrd="0" presId="urn:microsoft.com/office/officeart/2005/8/layout/lProcess2"/>
    <dgm:cxn modelId="{C0290914-778C-4A6A-9E23-855A73AF624C}" srcId="{AB934AB6-212B-485D-A958-199CAA5DB700}" destId="{0847FEB5-C2A1-464D-BB8C-F96C9E69F686}" srcOrd="1" destOrd="0" parTransId="{C939A295-B28C-43D6-95EF-3C9083335B42}" sibTransId="{DB766137-830B-4465-B53D-557558CBB033}"/>
    <dgm:cxn modelId="{7A7B8A16-D504-435E-B976-D7B969F1CD24}" type="presOf" srcId="{DBAA66B6-F2F4-4C22-9970-215707F573A2}" destId="{75B7D791-8778-4AB5-B01C-D508C2E99E40}" srcOrd="1" destOrd="0" presId="urn:microsoft.com/office/officeart/2005/8/layout/lProcess2"/>
    <dgm:cxn modelId="{9F6EC217-7548-4928-B86E-CC961C657911}" type="presOf" srcId="{4697154C-EBE0-429B-B54D-1F52E5E7528B}" destId="{D6E55A48-87F7-4B88-94AF-501B7548D74D}" srcOrd="0" destOrd="0" presId="urn:microsoft.com/office/officeart/2005/8/layout/lProcess2"/>
    <dgm:cxn modelId="{1921C81D-2E51-4FC8-8AD0-F37389AF12F4}" type="presOf" srcId="{AB934AB6-212B-485D-A958-199CAA5DB700}" destId="{2E8E7E17-11D9-43AC-A53A-B6D88BB8C4D2}" srcOrd="0" destOrd="0" presId="urn:microsoft.com/office/officeart/2005/8/layout/lProcess2"/>
    <dgm:cxn modelId="{3912B829-A105-4315-82FE-A392D0315E2F}" srcId="{2FE62F2B-3DB7-44B7-9D01-658B6C668856}" destId="{CA58B352-D244-4D8B-A405-B1203D0CAC82}" srcOrd="0" destOrd="0" parTransId="{6465B8D6-AA6A-4309-9AD6-4CD2942B941A}" sibTransId="{5CF6FF0B-517D-4ACA-8692-FE412118181A}"/>
    <dgm:cxn modelId="{BD6FD129-96CE-482F-8CEB-3736A8E09721}" type="presOf" srcId="{AB934AB6-212B-485D-A958-199CAA5DB700}" destId="{8094AB11-754C-4E3D-8556-FEB3238F834A}" srcOrd="1" destOrd="0" presId="urn:microsoft.com/office/officeart/2005/8/layout/lProcess2"/>
    <dgm:cxn modelId="{F2D7C73A-A486-4DDE-8062-8B0BE47172BE}" type="presOf" srcId="{7DC9DF67-D8F9-4659-8136-BD867B317D40}" destId="{CC28CC21-2231-4157-9020-195FEC3D0858}" srcOrd="0" destOrd="0" presId="urn:microsoft.com/office/officeart/2005/8/layout/lProcess2"/>
    <dgm:cxn modelId="{C60AA84A-C5B4-4AE5-AEC5-B9CD5AE8F802}" srcId="{5D596851-44E1-4CC8-9D7E-D9896D1A5DD9}" destId="{3AF30707-7105-4234-87F1-282D3DC9EDA5}" srcOrd="0" destOrd="0" parTransId="{F2CAAA41-D792-4855-9DC1-A6F17174EC39}" sibTransId="{85F038A2-A960-4ED8-A409-A5FC0887D9AB}"/>
    <dgm:cxn modelId="{A0193B6F-11CE-4CD4-9AB0-9726E2E1ECAB}" srcId="{4697154C-EBE0-429B-B54D-1F52E5E7528B}" destId="{6DFF3611-369F-43B2-8362-3F32B9183A73}" srcOrd="0" destOrd="0" parTransId="{19477670-996F-47DA-98CA-FA940DA79D7A}" sibTransId="{5F8D6A9C-57C1-4644-A7EE-500DEA67AB70}"/>
    <dgm:cxn modelId="{70543A73-84C6-4BD2-B01B-B52211C95933}" type="presOf" srcId="{425571E0-275A-4C4C-9D47-73CE57044C54}" destId="{8EA6BF4F-2E1F-4158-A9E4-DB4C00597D70}" srcOrd="0" destOrd="0" presId="urn:microsoft.com/office/officeart/2005/8/layout/lProcess2"/>
    <dgm:cxn modelId="{384AD954-3C06-4221-B135-FE9F828614D1}" type="presOf" srcId="{67B2B002-5ACA-45FA-B34F-E85D6554F861}" destId="{E24B1EE3-8514-41E6-BEC7-82DCC7D64F5B}" srcOrd="0" destOrd="0" presId="urn:microsoft.com/office/officeart/2005/8/layout/lProcess2"/>
    <dgm:cxn modelId="{009AA780-21AB-4DA9-ADDA-33E68DB56707}" srcId="{4697154C-EBE0-429B-B54D-1F52E5E7528B}" destId="{5F28D93A-8238-4FE7-A1F3-D73771A86004}" srcOrd="1" destOrd="0" parTransId="{6C74B885-B754-4F16-A68E-AE2060D607A7}" sibTransId="{DB07D0F4-6402-442F-8401-6B3401C53AE8}"/>
    <dgm:cxn modelId="{C7300488-9819-436C-89C7-4B48B59D52B8}" type="presOf" srcId="{6DFF3611-369F-43B2-8362-3F32B9183A73}" destId="{9176A283-2E7D-449F-A057-9922F12AD830}" srcOrd="0" destOrd="0" presId="urn:microsoft.com/office/officeart/2005/8/layout/lProcess2"/>
    <dgm:cxn modelId="{4F78E99F-A101-4339-80A0-E06291845AAD}" type="presOf" srcId="{B8EB9856-5022-4055-8BF9-A5DB1BCE98C0}" destId="{FAC43B10-0918-4479-AAD2-9C74FEB1E318}" srcOrd="0" destOrd="0" presId="urn:microsoft.com/office/officeart/2005/8/layout/lProcess2"/>
    <dgm:cxn modelId="{ABA02FA2-436F-494D-96FE-E175872A7DCC}" srcId="{B8EB9856-5022-4055-8BF9-A5DB1BCE98C0}" destId="{5D596851-44E1-4CC8-9D7E-D9896D1A5DD9}" srcOrd="1" destOrd="0" parTransId="{0F3760E9-C444-4855-B9E0-35C146A84A3F}" sibTransId="{D111CC13-0352-42CB-A8EB-22C6D2C972AE}"/>
    <dgm:cxn modelId="{A19F49A5-2724-4B1B-A4AE-B04509E07A6F}" srcId="{2FE62F2B-3DB7-44B7-9D01-658B6C668856}" destId="{425571E0-275A-4C4C-9D47-73CE57044C54}" srcOrd="1" destOrd="0" parTransId="{0B36C7EB-56AE-4A77-9B1C-4B9ECC13269B}" sibTransId="{9771BD68-ADD5-43B3-AEDD-06D492A010FB}"/>
    <dgm:cxn modelId="{1B6891A5-C4EC-4940-A3B0-3172BB486F15}" type="presOf" srcId="{CA58B352-D244-4D8B-A405-B1203D0CAC82}" destId="{D455BEE2-399F-4DD4-9633-9F5144D05D70}" srcOrd="0" destOrd="0" presId="urn:microsoft.com/office/officeart/2005/8/layout/lProcess2"/>
    <dgm:cxn modelId="{2BC405A6-5394-40FD-B0C3-6A2CB546D320}" srcId="{B8EB9856-5022-4055-8BF9-A5DB1BCE98C0}" destId="{DBAA66B6-F2F4-4C22-9970-215707F573A2}" srcOrd="2" destOrd="0" parTransId="{01192D31-8333-4FFE-87E9-ECE291C8B417}" sibTransId="{81698B4F-E2A2-4AEA-BB65-048493FCDBEC}"/>
    <dgm:cxn modelId="{5A9FF3B2-99C0-445A-BCA3-30CE3023E101}" type="presOf" srcId="{4EBF4F56-4D1A-4CFE-861E-8F32A53E6D4C}" destId="{BBD5B240-D366-4210-96A7-C31E2D985A4B}" srcOrd="0" destOrd="0" presId="urn:microsoft.com/office/officeart/2005/8/layout/lProcess2"/>
    <dgm:cxn modelId="{9B1716B8-8506-4E9C-8A5D-C04659F31360}" type="presOf" srcId="{2FE62F2B-3DB7-44B7-9D01-658B6C668856}" destId="{A28D8D5B-3DB6-48BA-BD26-29E72192399D}" srcOrd="0" destOrd="0" presId="urn:microsoft.com/office/officeart/2005/8/layout/lProcess2"/>
    <dgm:cxn modelId="{060209C0-8239-4EC7-B002-4B1259426616}" srcId="{AB934AB6-212B-485D-A958-199CAA5DB700}" destId="{7DC9DF67-D8F9-4659-8136-BD867B317D40}" srcOrd="0" destOrd="0" parTransId="{F90DD4E2-22B9-4185-8E80-B03211D9E689}" sibTransId="{566ECEFB-0364-467D-941A-16D29AE46EFF}"/>
    <dgm:cxn modelId="{E91761C0-95F9-4CE7-A255-9BF2AFA55FCA}" type="presOf" srcId="{4697154C-EBE0-429B-B54D-1F52E5E7528B}" destId="{A7CF8C0B-4E3D-4279-8081-2FEF08555E01}" srcOrd="1" destOrd="0" presId="urn:microsoft.com/office/officeart/2005/8/layout/lProcess2"/>
    <dgm:cxn modelId="{DD3507C6-6003-4F22-A995-374AAFFDDD05}" srcId="{B8EB9856-5022-4055-8BF9-A5DB1BCE98C0}" destId="{2FE62F2B-3DB7-44B7-9D01-658B6C668856}" srcOrd="0" destOrd="0" parTransId="{2928485D-CC38-48C1-AB61-5E5613418F82}" sibTransId="{4E2AC20C-DF7C-40AA-AFF5-6A9FCFDE3FE6}"/>
    <dgm:cxn modelId="{4B2237C7-B4BF-4DC1-8B44-F1BF1C75CEB2}" type="presOf" srcId="{DBAA66B6-F2F4-4C22-9970-215707F573A2}" destId="{9D5F016B-59FD-4022-AC74-616DF1FB0412}" srcOrd="0" destOrd="0" presId="urn:microsoft.com/office/officeart/2005/8/layout/lProcess2"/>
    <dgm:cxn modelId="{7FAC1ACB-E31C-4738-8CA7-2B3BB5E8EA51}" type="presOf" srcId="{5F28D93A-8238-4FE7-A1F3-D73771A86004}" destId="{6FF15252-022F-4FC6-8648-5076E8CB35EE}" srcOrd="0" destOrd="0" presId="urn:microsoft.com/office/officeart/2005/8/layout/lProcess2"/>
    <dgm:cxn modelId="{9CD40DCE-5E74-45F9-A16B-B439913AFFAF}" type="presOf" srcId="{5D596851-44E1-4CC8-9D7E-D9896D1A5DD9}" destId="{54BD50BF-BEB9-4B6A-93D6-004D9CD22A5D}" srcOrd="1" destOrd="0" presId="urn:microsoft.com/office/officeart/2005/8/layout/lProcess2"/>
    <dgm:cxn modelId="{436643CE-E2F0-4EC4-BA2F-507F9C39EA00}" srcId="{B8EB9856-5022-4055-8BF9-A5DB1BCE98C0}" destId="{4697154C-EBE0-429B-B54D-1F52E5E7528B}" srcOrd="4" destOrd="0" parTransId="{ABCA588B-A030-44A1-AF7D-9787A1D2C15F}" sibTransId="{F0C3D54E-D759-478C-A1A9-8D4DCD09AEC4}"/>
    <dgm:cxn modelId="{42C68BD9-7726-4B07-8B74-DF0DC2550C14}" type="presOf" srcId="{5D596851-44E1-4CC8-9D7E-D9896D1A5DD9}" destId="{4CDB6CD6-A6E3-46D2-AD27-2538D4411C16}" srcOrd="0" destOrd="0" presId="urn:microsoft.com/office/officeart/2005/8/layout/lProcess2"/>
    <dgm:cxn modelId="{3663EBE6-759A-4AC1-AC79-9088C7663E66}" type="presOf" srcId="{3AA07AA3-92C2-43E8-9173-A1962C4A264A}" destId="{1946E6BC-7A36-428D-A08E-6125DB4CEED1}" srcOrd="0" destOrd="0" presId="urn:microsoft.com/office/officeart/2005/8/layout/lProcess2"/>
    <dgm:cxn modelId="{1CFDE7EA-401B-4FE3-B969-68F0E7148F2C}" type="presOf" srcId="{0847FEB5-C2A1-464D-BB8C-F96C9E69F686}" destId="{7DE32795-ACFA-43D2-A1F6-815DA7554F70}" srcOrd="0" destOrd="0" presId="urn:microsoft.com/office/officeart/2005/8/layout/lProcess2"/>
    <dgm:cxn modelId="{03C750EB-87CA-434A-A9C7-3009EA5CBC84}" srcId="{B8EB9856-5022-4055-8BF9-A5DB1BCE98C0}" destId="{AB934AB6-212B-485D-A958-199CAA5DB700}" srcOrd="3" destOrd="0" parTransId="{D23C84E9-EEF5-4713-8D3B-92915A188F34}" sibTransId="{CFD48CA3-FF36-4FB9-A8CE-88EFC238EA81}"/>
    <dgm:cxn modelId="{B6B0FAEC-0675-472F-A2F3-BC27B0732EDD}" type="presOf" srcId="{3AF30707-7105-4234-87F1-282D3DC9EDA5}" destId="{01AB6CB2-6260-4C7C-8B69-78654EF59A1D}" srcOrd="0" destOrd="0" presId="urn:microsoft.com/office/officeart/2005/8/layout/lProcess2"/>
    <dgm:cxn modelId="{485308ED-2076-403A-AC53-ABC25B898ACA}" srcId="{DBAA66B6-F2F4-4C22-9970-215707F573A2}" destId="{3AA07AA3-92C2-43E8-9173-A1962C4A264A}" srcOrd="0" destOrd="0" parTransId="{4194EF6C-415C-46C8-8616-757142CA5C2F}" sibTransId="{881A89D7-7492-4EAB-B42E-8D0B876F8C4C}"/>
    <dgm:cxn modelId="{DEE6B5F5-6C21-4923-B948-D5585FC3CA40}" srcId="{DBAA66B6-F2F4-4C22-9970-215707F573A2}" destId="{4EBF4F56-4D1A-4CFE-861E-8F32A53E6D4C}" srcOrd="1" destOrd="0" parTransId="{407DBA5C-B7CE-428C-8549-C2AA50150DD1}" sibTransId="{F486EC5D-ED55-4833-BB72-FB0A41F95738}"/>
    <dgm:cxn modelId="{F44A74DF-139D-48FA-9FFC-553016C52523}" type="presParOf" srcId="{FAC43B10-0918-4479-AAD2-9C74FEB1E318}" destId="{5432972B-3DCB-453F-9584-36934424EEE7}" srcOrd="0" destOrd="0" presId="urn:microsoft.com/office/officeart/2005/8/layout/lProcess2"/>
    <dgm:cxn modelId="{32A44608-1444-4091-A339-E58AB653A113}" type="presParOf" srcId="{5432972B-3DCB-453F-9584-36934424EEE7}" destId="{A28D8D5B-3DB6-48BA-BD26-29E72192399D}" srcOrd="0" destOrd="0" presId="urn:microsoft.com/office/officeart/2005/8/layout/lProcess2"/>
    <dgm:cxn modelId="{476F6BC9-9F3A-4B5C-93D0-CCDCBC705FCF}" type="presParOf" srcId="{5432972B-3DCB-453F-9584-36934424EEE7}" destId="{68AAD3E2-4761-4BBD-9C6B-4FE6651931B7}" srcOrd="1" destOrd="0" presId="urn:microsoft.com/office/officeart/2005/8/layout/lProcess2"/>
    <dgm:cxn modelId="{024533D4-2102-4118-B29F-571C8ECC3938}" type="presParOf" srcId="{5432972B-3DCB-453F-9584-36934424EEE7}" destId="{BE178BE3-4A6D-46D1-BB30-09D39DCE47E3}" srcOrd="2" destOrd="0" presId="urn:microsoft.com/office/officeart/2005/8/layout/lProcess2"/>
    <dgm:cxn modelId="{05ED2D8E-2118-4E66-8F1A-9A92364089C6}" type="presParOf" srcId="{BE178BE3-4A6D-46D1-BB30-09D39DCE47E3}" destId="{68789CA4-939D-4890-B5DC-A8ECD9103B84}" srcOrd="0" destOrd="0" presId="urn:microsoft.com/office/officeart/2005/8/layout/lProcess2"/>
    <dgm:cxn modelId="{8317DD03-3A52-45CB-B457-E74B742DB167}" type="presParOf" srcId="{68789CA4-939D-4890-B5DC-A8ECD9103B84}" destId="{D455BEE2-399F-4DD4-9633-9F5144D05D70}" srcOrd="0" destOrd="0" presId="urn:microsoft.com/office/officeart/2005/8/layout/lProcess2"/>
    <dgm:cxn modelId="{5D7974E8-3C6D-4952-8793-8271CEEFE241}" type="presParOf" srcId="{68789CA4-939D-4890-B5DC-A8ECD9103B84}" destId="{46EA4F1B-943A-4263-B436-49408A680402}" srcOrd="1" destOrd="0" presId="urn:microsoft.com/office/officeart/2005/8/layout/lProcess2"/>
    <dgm:cxn modelId="{479A27BE-4B35-44AA-9F18-443BE0D8C567}" type="presParOf" srcId="{68789CA4-939D-4890-B5DC-A8ECD9103B84}" destId="{8EA6BF4F-2E1F-4158-A9E4-DB4C00597D70}" srcOrd="2" destOrd="0" presId="urn:microsoft.com/office/officeart/2005/8/layout/lProcess2"/>
    <dgm:cxn modelId="{0437BF3E-BFE6-4D18-874F-A4064C5F37DC}" type="presParOf" srcId="{FAC43B10-0918-4479-AAD2-9C74FEB1E318}" destId="{753ED58A-6413-44F1-AA7B-26FED437D05C}" srcOrd="1" destOrd="0" presId="urn:microsoft.com/office/officeart/2005/8/layout/lProcess2"/>
    <dgm:cxn modelId="{3933937D-4467-4D99-9971-EC5F22EE27D9}" type="presParOf" srcId="{FAC43B10-0918-4479-AAD2-9C74FEB1E318}" destId="{345A8723-9F0B-44A8-B2DF-483BE20D2C3D}" srcOrd="2" destOrd="0" presId="urn:microsoft.com/office/officeart/2005/8/layout/lProcess2"/>
    <dgm:cxn modelId="{DC9C2FE0-3885-43CA-8DC0-C897ECF719D2}" type="presParOf" srcId="{345A8723-9F0B-44A8-B2DF-483BE20D2C3D}" destId="{4CDB6CD6-A6E3-46D2-AD27-2538D4411C16}" srcOrd="0" destOrd="0" presId="urn:microsoft.com/office/officeart/2005/8/layout/lProcess2"/>
    <dgm:cxn modelId="{E89F7D97-82A7-40FF-8F33-582E4C6ED47E}" type="presParOf" srcId="{345A8723-9F0B-44A8-B2DF-483BE20D2C3D}" destId="{54BD50BF-BEB9-4B6A-93D6-004D9CD22A5D}" srcOrd="1" destOrd="0" presId="urn:microsoft.com/office/officeart/2005/8/layout/lProcess2"/>
    <dgm:cxn modelId="{AF35D93C-129D-424A-BDDD-331F332BDEF1}" type="presParOf" srcId="{345A8723-9F0B-44A8-B2DF-483BE20D2C3D}" destId="{38D77CB3-AF31-4E4D-9F25-B6B5E29F2AB6}" srcOrd="2" destOrd="0" presId="urn:microsoft.com/office/officeart/2005/8/layout/lProcess2"/>
    <dgm:cxn modelId="{59CA6BCD-4E5B-4BC1-83B7-3A298BCA7918}" type="presParOf" srcId="{38D77CB3-AF31-4E4D-9F25-B6B5E29F2AB6}" destId="{C6061129-DA03-444B-BC73-5A7EAC3050DA}" srcOrd="0" destOrd="0" presId="urn:microsoft.com/office/officeart/2005/8/layout/lProcess2"/>
    <dgm:cxn modelId="{D5C56060-B3B1-4A1D-9CEA-D030EAE2067B}" type="presParOf" srcId="{C6061129-DA03-444B-BC73-5A7EAC3050DA}" destId="{01AB6CB2-6260-4C7C-8B69-78654EF59A1D}" srcOrd="0" destOrd="0" presId="urn:microsoft.com/office/officeart/2005/8/layout/lProcess2"/>
    <dgm:cxn modelId="{B4E6769F-9F3B-407A-84B6-1215125D555D}" type="presParOf" srcId="{C6061129-DA03-444B-BC73-5A7EAC3050DA}" destId="{0A430C26-6D43-42A2-A692-7685F8BEB08B}" srcOrd="1" destOrd="0" presId="urn:microsoft.com/office/officeart/2005/8/layout/lProcess2"/>
    <dgm:cxn modelId="{9AD567D9-76B5-44B9-9780-023E4EFE0C1C}" type="presParOf" srcId="{C6061129-DA03-444B-BC73-5A7EAC3050DA}" destId="{E24B1EE3-8514-41E6-BEC7-82DCC7D64F5B}" srcOrd="2" destOrd="0" presId="urn:microsoft.com/office/officeart/2005/8/layout/lProcess2"/>
    <dgm:cxn modelId="{AB25A63B-D94D-4474-A473-19F6732B91D3}" type="presParOf" srcId="{FAC43B10-0918-4479-AAD2-9C74FEB1E318}" destId="{9DA4E659-EB67-4664-BD2D-BBAC9A61DE90}" srcOrd="3" destOrd="0" presId="urn:microsoft.com/office/officeart/2005/8/layout/lProcess2"/>
    <dgm:cxn modelId="{75B3E74A-B64F-46C1-997E-2872A119F69A}" type="presParOf" srcId="{FAC43B10-0918-4479-AAD2-9C74FEB1E318}" destId="{8A6DBE3C-770F-4B22-BA1D-FD642000F82A}" srcOrd="4" destOrd="0" presId="urn:microsoft.com/office/officeart/2005/8/layout/lProcess2"/>
    <dgm:cxn modelId="{E00790FC-1FD7-4DAA-AA58-FFFC3C7BB42F}" type="presParOf" srcId="{8A6DBE3C-770F-4B22-BA1D-FD642000F82A}" destId="{9D5F016B-59FD-4022-AC74-616DF1FB0412}" srcOrd="0" destOrd="0" presId="urn:microsoft.com/office/officeart/2005/8/layout/lProcess2"/>
    <dgm:cxn modelId="{CCF417F3-9F20-4B88-B70E-58080D825EE9}" type="presParOf" srcId="{8A6DBE3C-770F-4B22-BA1D-FD642000F82A}" destId="{75B7D791-8778-4AB5-B01C-D508C2E99E40}" srcOrd="1" destOrd="0" presId="urn:microsoft.com/office/officeart/2005/8/layout/lProcess2"/>
    <dgm:cxn modelId="{7CE3DF6B-FE9E-4581-BF6C-2DAA58410432}" type="presParOf" srcId="{8A6DBE3C-770F-4B22-BA1D-FD642000F82A}" destId="{C385906E-D496-47AD-B672-33616274D161}" srcOrd="2" destOrd="0" presId="urn:microsoft.com/office/officeart/2005/8/layout/lProcess2"/>
    <dgm:cxn modelId="{D62894AC-0D98-4421-8A81-F436B38EEA9A}" type="presParOf" srcId="{C385906E-D496-47AD-B672-33616274D161}" destId="{06AC0FDC-8A4F-4667-AD90-64B441ED874D}" srcOrd="0" destOrd="0" presId="urn:microsoft.com/office/officeart/2005/8/layout/lProcess2"/>
    <dgm:cxn modelId="{B19A2A58-45FA-4EF4-8CA8-7DD07D0517AE}" type="presParOf" srcId="{06AC0FDC-8A4F-4667-AD90-64B441ED874D}" destId="{1946E6BC-7A36-428D-A08E-6125DB4CEED1}" srcOrd="0" destOrd="0" presId="urn:microsoft.com/office/officeart/2005/8/layout/lProcess2"/>
    <dgm:cxn modelId="{60865958-3FF6-48EC-B0D9-4B95E0448AE6}" type="presParOf" srcId="{06AC0FDC-8A4F-4667-AD90-64B441ED874D}" destId="{823486A2-9CE5-471F-8F9F-F440E14B76A6}" srcOrd="1" destOrd="0" presId="urn:microsoft.com/office/officeart/2005/8/layout/lProcess2"/>
    <dgm:cxn modelId="{33B2209D-A50C-40E0-BB52-7F8D46716D84}" type="presParOf" srcId="{06AC0FDC-8A4F-4667-AD90-64B441ED874D}" destId="{BBD5B240-D366-4210-96A7-C31E2D985A4B}" srcOrd="2" destOrd="0" presId="urn:microsoft.com/office/officeart/2005/8/layout/lProcess2"/>
    <dgm:cxn modelId="{52224370-1FA5-42F7-871F-0F7D6CAA5E66}" type="presParOf" srcId="{FAC43B10-0918-4479-AAD2-9C74FEB1E318}" destId="{CD1C0AEA-037B-40E5-BDEE-55D36AA3D13C}" srcOrd="5" destOrd="0" presId="urn:microsoft.com/office/officeart/2005/8/layout/lProcess2"/>
    <dgm:cxn modelId="{E896D0FC-9EB7-4C32-9CFB-796B6DC4C399}" type="presParOf" srcId="{FAC43B10-0918-4479-AAD2-9C74FEB1E318}" destId="{DA7628AE-1828-4F0B-9920-8E811400B407}" srcOrd="6" destOrd="0" presId="urn:microsoft.com/office/officeart/2005/8/layout/lProcess2"/>
    <dgm:cxn modelId="{36488D30-6D6A-4260-8AB9-13794CA5A098}" type="presParOf" srcId="{DA7628AE-1828-4F0B-9920-8E811400B407}" destId="{2E8E7E17-11D9-43AC-A53A-B6D88BB8C4D2}" srcOrd="0" destOrd="0" presId="urn:microsoft.com/office/officeart/2005/8/layout/lProcess2"/>
    <dgm:cxn modelId="{9BA418E8-23EE-409E-8A03-43C505EB225F}" type="presParOf" srcId="{DA7628AE-1828-4F0B-9920-8E811400B407}" destId="{8094AB11-754C-4E3D-8556-FEB3238F834A}" srcOrd="1" destOrd="0" presId="urn:microsoft.com/office/officeart/2005/8/layout/lProcess2"/>
    <dgm:cxn modelId="{574B0BA7-3CBC-44EF-9C6E-F61B8F419496}" type="presParOf" srcId="{DA7628AE-1828-4F0B-9920-8E811400B407}" destId="{697B2A26-C153-4BE4-8A04-6F245337E1FA}" srcOrd="2" destOrd="0" presId="urn:microsoft.com/office/officeart/2005/8/layout/lProcess2"/>
    <dgm:cxn modelId="{085F430E-71CA-4CBD-B184-92F0981F0300}" type="presParOf" srcId="{697B2A26-C153-4BE4-8A04-6F245337E1FA}" destId="{E318D092-B450-485C-AF59-2444784C1A1B}" srcOrd="0" destOrd="0" presId="urn:microsoft.com/office/officeart/2005/8/layout/lProcess2"/>
    <dgm:cxn modelId="{7BAB8A35-9FEB-422F-8932-FC7EEA154E46}" type="presParOf" srcId="{E318D092-B450-485C-AF59-2444784C1A1B}" destId="{CC28CC21-2231-4157-9020-195FEC3D0858}" srcOrd="0" destOrd="0" presId="urn:microsoft.com/office/officeart/2005/8/layout/lProcess2"/>
    <dgm:cxn modelId="{58FE2EC9-BF79-4F3F-84E4-533E0E094CB5}" type="presParOf" srcId="{E318D092-B450-485C-AF59-2444784C1A1B}" destId="{D7AF8EDC-3989-4D0C-A5DB-B94E112DD862}" srcOrd="1" destOrd="0" presId="urn:microsoft.com/office/officeart/2005/8/layout/lProcess2"/>
    <dgm:cxn modelId="{9E7C7A08-1587-4E4E-9BB6-7A5706471324}" type="presParOf" srcId="{E318D092-B450-485C-AF59-2444784C1A1B}" destId="{7DE32795-ACFA-43D2-A1F6-815DA7554F70}" srcOrd="2" destOrd="0" presId="urn:microsoft.com/office/officeart/2005/8/layout/lProcess2"/>
    <dgm:cxn modelId="{D7434E56-2F49-48B6-AC41-CE6400CE5E16}" type="presParOf" srcId="{FAC43B10-0918-4479-AAD2-9C74FEB1E318}" destId="{83F94225-481D-4347-9049-33CE2259A623}" srcOrd="7" destOrd="0" presId="urn:microsoft.com/office/officeart/2005/8/layout/lProcess2"/>
    <dgm:cxn modelId="{D9A7AA0F-55F8-4190-9EE8-F5C4EAC78398}" type="presParOf" srcId="{FAC43B10-0918-4479-AAD2-9C74FEB1E318}" destId="{DB02ECD3-E753-4713-8D64-7717DC9B53B1}" srcOrd="8" destOrd="0" presId="urn:microsoft.com/office/officeart/2005/8/layout/lProcess2"/>
    <dgm:cxn modelId="{EBB0EE77-667E-4E17-B985-4B1BA6FA6D10}" type="presParOf" srcId="{DB02ECD3-E753-4713-8D64-7717DC9B53B1}" destId="{D6E55A48-87F7-4B88-94AF-501B7548D74D}" srcOrd="0" destOrd="0" presId="urn:microsoft.com/office/officeart/2005/8/layout/lProcess2"/>
    <dgm:cxn modelId="{9B960D8C-41B1-465F-BFD7-A3586899260D}" type="presParOf" srcId="{DB02ECD3-E753-4713-8D64-7717DC9B53B1}" destId="{A7CF8C0B-4E3D-4279-8081-2FEF08555E01}" srcOrd="1" destOrd="0" presId="urn:microsoft.com/office/officeart/2005/8/layout/lProcess2"/>
    <dgm:cxn modelId="{11D07D36-55EA-4C3C-8B95-127F9C52D0B3}" type="presParOf" srcId="{DB02ECD3-E753-4713-8D64-7717DC9B53B1}" destId="{20135FEE-7C92-4B74-AE9D-E9F5C3600490}" srcOrd="2" destOrd="0" presId="urn:microsoft.com/office/officeart/2005/8/layout/lProcess2"/>
    <dgm:cxn modelId="{B63B0D4A-A700-4805-BC2F-9B9CCCF59C79}" type="presParOf" srcId="{20135FEE-7C92-4B74-AE9D-E9F5C3600490}" destId="{1C48AAD3-49F0-4C23-A7C3-FBC36E398C89}" srcOrd="0" destOrd="0" presId="urn:microsoft.com/office/officeart/2005/8/layout/lProcess2"/>
    <dgm:cxn modelId="{5F99523D-A6FA-41BF-A236-1814309367AF}" type="presParOf" srcId="{1C48AAD3-49F0-4C23-A7C3-FBC36E398C89}" destId="{9176A283-2E7D-449F-A057-9922F12AD830}" srcOrd="0" destOrd="0" presId="urn:microsoft.com/office/officeart/2005/8/layout/lProcess2"/>
    <dgm:cxn modelId="{591BE6F9-8698-4468-904E-498576911738}" type="presParOf" srcId="{1C48AAD3-49F0-4C23-A7C3-FBC36E398C89}" destId="{94273F07-FA9E-40E6-AF0F-47DA51EC659B}" srcOrd="1" destOrd="0" presId="urn:microsoft.com/office/officeart/2005/8/layout/lProcess2"/>
    <dgm:cxn modelId="{500CF6FA-2941-488D-AF8A-0DF468D7F064}" type="presParOf" srcId="{1C48AAD3-49F0-4C23-A7C3-FBC36E398C89}" destId="{6FF15252-022F-4FC6-8648-5076E8CB35E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A8EB6-0627-42B0-A311-17414AF72F9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F873C1D-7012-404E-94D0-9B4A343B6455}">
      <dgm:prSet phldrT="[Text]"/>
      <dgm:spPr>
        <a:solidFill>
          <a:schemeClr val="accent3"/>
        </a:solidFill>
        <a:ln>
          <a:noFill/>
        </a:ln>
      </dgm:spPr>
      <dgm:t>
        <a:bodyPr/>
        <a:lstStyle/>
        <a:p>
          <a:r>
            <a:rPr lang="en-US" dirty="0">
              <a:solidFill>
                <a:schemeClr val="tx1"/>
              </a:solidFill>
            </a:rPr>
            <a:t>2004</a:t>
          </a:r>
        </a:p>
      </dgm:t>
    </dgm:pt>
    <dgm:pt modelId="{20E386EE-D622-4EFD-8736-770CD9188234}" type="parTrans" cxnId="{BE0DE3AA-D4E7-45B9-ABBE-C38B9C06F398}">
      <dgm:prSet/>
      <dgm:spPr/>
      <dgm:t>
        <a:bodyPr/>
        <a:lstStyle/>
        <a:p>
          <a:endParaRPr lang="en-US"/>
        </a:p>
      </dgm:t>
    </dgm:pt>
    <dgm:pt modelId="{89F18969-9C9D-4508-8957-7782D22FE268}" type="sibTrans" cxnId="{BE0DE3AA-D4E7-45B9-ABBE-C38B9C06F398}">
      <dgm:prSet/>
      <dgm:spPr/>
      <dgm:t>
        <a:bodyPr/>
        <a:lstStyle/>
        <a:p>
          <a:endParaRPr lang="en-US"/>
        </a:p>
      </dgm:t>
    </dgm:pt>
    <dgm:pt modelId="{E690D6D3-BD7C-422A-A12A-A8C5BBCFDAE7}">
      <dgm:prSet phldrT="[Text]"/>
      <dgm:spPr>
        <a:ln>
          <a:noFill/>
        </a:ln>
      </dgm:spPr>
      <dgm:t>
        <a:bodyPr/>
        <a:lstStyle/>
        <a:p>
          <a:r>
            <a:rPr lang="en-US" dirty="0" err="1"/>
            <a:t>Spoligotyping</a:t>
          </a:r>
          <a:r>
            <a:rPr lang="en-US" dirty="0"/>
            <a:t> and MIRU</a:t>
          </a:r>
        </a:p>
      </dgm:t>
    </dgm:pt>
    <dgm:pt modelId="{C5384015-1DA3-4D05-8A65-C7A467188701}" type="parTrans" cxnId="{9E045BAF-CD7A-4442-BE7C-BCC2A23B4E78}">
      <dgm:prSet/>
      <dgm:spPr/>
      <dgm:t>
        <a:bodyPr/>
        <a:lstStyle/>
        <a:p>
          <a:endParaRPr lang="en-US"/>
        </a:p>
      </dgm:t>
    </dgm:pt>
    <dgm:pt modelId="{F58FC1CC-4A6D-4812-AC81-7A19E858F5D9}" type="sibTrans" cxnId="{9E045BAF-CD7A-4442-BE7C-BCC2A23B4E78}">
      <dgm:prSet/>
      <dgm:spPr/>
      <dgm:t>
        <a:bodyPr/>
        <a:lstStyle/>
        <a:p>
          <a:endParaRPr lang="en-US"/>
        </a:p>
      </dgm:t>
    </dgm:pt>
    <dgm:pt modelId="{631E9993-B8A7-4B39-A4B1-311986A939EE}">
      <dgm:prSet phldrT="[Text]"/>
      <dgm:spPr>
        <a:ln>
          <a:noFill/>
        </a:ln>
      </dgm:spPr>
      <dgm:t>
        <a:bodyPr/>
        <a:lstStyle/>
        <a:p>
          <a:r>
            <a:rPr lang="en-US" dirty="0"/>
            <a:t>Reported out as </a:t>
          </a:r>
          <a:r>
            <a:rPr lang="en-US" b="1" dirty="0" err="1"/>
            <a:t>PCRType</a:t>
          </a:r>
          <a:r>
            <a:rPr lang="en-US" b="1" dirty="0"/>
            <a:t> </a:t>
          </a:r>
          <a:r>
            <a:rPr lang="en-US" b="0" dirty="0"/>
            <a:t>(12 loci)</a:t>
          </a:r>
        </a:p>
      </dgm:t>
    </dgm:pt>
    <dgm:pt modelId="{137C96DB-34CD-4A9D-BC73-9A69021102E4}" type="parTrans" cxnId="{A98A2374-F1DB-4FB1-9231-56E97DD21F50}">
      <dgm:prSet/>
      <dgm:spPr/>
      <dgm:t>
        <a:bodyPr/>
        <a:lstStyle/>
        <a:p>
          <a:endParaRPr lang="en-US"/>
        </a:p>
      </dgm:t>
    </dgm:pt>
    <dgm:pt modelId="{8F7851E5-75AF-405F-979E-186CFFE9664C}" type="sibTrans" cxnId="{A98A2374-F1DB-4FB1-9231-56E97DD21F50}">
      <dgm:prSet/>
      <dgm:spPr/>
      <dgm:t>
        <a:bodyPr/>
        <a:lstStyle/>
        <a:p>
          <a:endParaRPr lang="en-US"/>
        </a:p>
      </dgm:t>
    </dgm:pt>
    <dgm:pt modelId="{77E45822-A267-49DC-A2F9-CC8568BE68AF}">
      <dgm:prSet phldrT="[Text]"/>
      <dgm:spPr>
        <a:solidFill>
          <a:schemeClr val="accent3"/>
        </a:solidFill>
        <a:ln>
          <a:noFill/>
        </a:ln>
      </dgm:spPr>
      <dgm:t>
        <a:bodyPr/>
        <a:lstStyle/>
        <a:p>
          <a:r>
            <a:rPr lang="en-US" dirty="0">
              <a:solidFill>
                <a:schemeClr val="tx1"/>
              </a:solidFill>
            </a:rPr>
            <a:t>2009</a:t>
          </a:r>
        </a:p>
      </dgm:t>
    </dgm:pt>
    <dgm:pt modelId="{FF56E98C-ACD3-4F61-9304-54BF41948D3F}" type="parTrans" cxnId="{97163BE4-F2F8-448E-9BBA-8A14FA430764}">
      <dgm:prSet/>
      <dgm:spPr/>
      <dgm:t>
        <a:bodyPr/>
        <a:lstStyle/>
        <a:p>
          <a:endParaRPr lang="en-US"/>
        </a:p>
      </dgm:t>
    </dgm:pt>
    <dgm:pt modelId="{7F13DDD3-5C1D-4C26-8475-E7F4E48F9ED2}" type="sibTrans" cxnId="{97163BE4-F2F8-448E-9BBA-8A14FA430764}">
      <dgm:prSet/>
      <dgm:spPr/>
      <dgm:t>
        <a:bodyPr/>
        <a:lstStyle/>
        <a:p>
          <a:endParaRPr lang="en-US"/>
        </a:p>
      </dgm:t>
    </dgm:pt>
    <dgm:pt modelId="{D5F54179-DC23-4CBC-AFD3-9FCD6E8B4791}">
      <dgm:prSet phldrT="[Text]"/>
      <dgm:spPr>
        <a:ln>
          <a:noFill/>
        </a:ln>
      </dgm:spPr>
      <dgm:t>
        <a:bodyPr/>
        <a:lstStyle/>
        <a:p>
          <a:r>
            <a:rPr lang="en-US" dirty="0"/>
            <a:t>MIRU added another 12 loci (24 loci)</a:t>
          </a:r>
        </a:p>
      </dgm:t>
    </dgm:pt>
    <dgm:pt modelId="{C1DD0838-9C6C-497A-8073-AE3C59D46B05}" type="parTrans" cxnId="{972B0257-F6DB-4808-831E-6D2E04D927A3}">
      <dgm:prSet/>
      <dgm:spPr/>
      <dgm:t>
        <a:bodyPr/>
        <a:lstStyle/>
        <a:p>
          <a:endParaRPr lang="en-US"/>
        </a:p>
      </dgm:t>
    </dgm:pt>
    <dgm:pt modelId="{91E95B0C-D49C-4C14-A400-86D978B9AE4B}" type="sibTrans" cxnId="{972B0257-F6DB-4808-831E-6D2E04D927A3}">
      <dgm:prSet/>
      <dgm:spPr/>
      <dgm:t>
        <a:bodyPr/>
        <a:lstStyle/>
        <a:p>
          <a:endParaRPr lang="en-US"/>
        </a:p>
      </dgm:t>
    </dgm:pt>
    <dgm:pt modelId="{5DA28CFB-850E-4248-9E61-F7ED98C2DA6D}">
      <dgm:prSet phldrT="[Text]"/>
      <dgm:spPr>
        <a:ln>
          <a:noFill/>
        </a:ln>
      </dgm:spPr>
      <dgm:t>
        <a:bodyPr/>
        <a:lstStyle/>
        <a:p>
          <a:r>
            <a:rPr lang="en-US" dirty="0"/>
            <a:t>Reported out as </a:t>
          </a:r>
          <a:r>
            <a:rPr lang="en-US" b="1" dirty="0" err="1"/>
            <a:t>GenType</a:t>
          </a:r>
          <a:endParaRPr lang="en-US" b="1" dirty="0"/>
        </a:p>
      </dgm:t>
    </dgm:pt>
    <dgm:pt modelId="{F743023B-B85C-48AE-BF3F-24A71E6D3D03}" type="parTrans" cxnId="{4E3493B3-B525-4D12-BAF2-816B9AA14018}">
      <dgm:prSet/>
      <dgm:spPr/>
      <dgm:t>
        <a:bodyPr/>
        <a:lstStyle/>
        <a:p>
          <a:endParaRPr lang="en-US"/>
        </a:p>
      </dgm:t>
    </dgm:pt>
    <dgm:pt modelId="{0B45C8DA-51DB-44C6-A41B-1625FEF11B05}" type="sibTrans" cxnId="{4E3493B3-B525-4D12-BAF2-816B9AA14018}">
      <dgm:prSet/>
      <dgm:spPr/>
      <dgm:t>
        <a:bodyPr/>
        <a:lstStyle/>
        <a:p>
          <a:endParaRPr lang="en-US"/>
        </a:p>
      </dgm:t>
    </dgm:pt>
    <dgm:pt modelId="{50B500CF-5A4F-48DA-A372-BDCB57A958A7}">
      <dgm:prSet phldrT="[Text]"/>
      <dgm:spPr>
        <a:solidFill>
          <a:schemeClr val="accent3"/>
        </a:solidFill>
        <a:ln>
          <a:noFill/>
        </a:ln>
      </dgm:spPr>
      <dgm:t>
        <a:bodyPr/>
        <a:lstStyle/>
        <a:p>
          <a:r>
            <a:rPr lang="en-US" dirty="0">
              <a:solidFill>
                <a:schemeClr val="tx1"/>
              </a:solidFill>
            </a:rPr>
            <a:t>2018</a:t>
          </a:r>
        </a:p>
      </dgm:t>
    </dgm:pt>
    <dgm:pt modelId="{05B29B68-AF53-40B0-90FC-8A8E6B9ACACF}" type="parTrans" cxnId="{ED9935AB-C238-4AEA-B9B0-B6958251F294}">
      <dgm:prSet/>
      <dgm:spPr/>
      <dgm:t>
        <a:bodyPr/>
        <a:lstStyle/>
        <a:p>
          <a:endParaRPr lang="en-US"/>
        </a:p>
      </dgm:t>
    </dgm:pt>
    <dgm:pt modelId="{449BDFBD-1EAC-42D5-81EC-910326069851}" type="sibTrans" cxnId="{ED9935AB-C238-4AEA-B9B0-B6958251F294}">
      <dgm:prSet/>
      <dgm:spPr/>
      <dgm:t>
        <a:bodyPr/>
        <a:lstStyle/>
        <a:p>
          <a:endParaRPr lang="en-US"/>
        </a:p>
      </dgm:t>
    </dgm:pt>
    <dgm:pt modelId="{F87B53CD-A10A-4073-B23C-5AB31BF2BD98}">
      <dgm:prSet phldrT="[Text]"/>
      <dgm:spPr>
        <a:ln>
          <a:noFill/>
        </a:ln>
      </dgm:spPr>
      <dgm:t>
        <a:bodyPr/>
        <a:lstStyle/>
        <a:p>
          <a:r>
            <a:rPr lang="en-US" dirty="0"/>
            <a:t>National TB Molecular Surveillance Center established</a:t>
          </a:r>
        </a:p>
      </dgm:t>
    </dgm:pt>
    <dgm:pt modelId="{CBD0A5EA-C03B-4129-B4CE-8F70A236A30C}" type="parTrans" cxnId="{7CE5C40B-36A1-4748-89C0-70499C53B08C}">
      <dgm:prSet/>
      <dgm:spPr/>
      <dgm:t>
        <a:bodyPr/>
        <a:lstStyle/>
        <a:p>
          <a:endParaRPr lang="en-US"/>
        </a:p>
      </dgm:t>
    </dgm:pt>
    <dgm:pt modelId="{16E9AF8D-4BD0-4862-A2A5-9F45E1BC0B26}" type="sibTrans" cxnId="{7CE5C40B-36A1-4748-89C0-70499C53B08C}">
      <dgm:prSet/>
      <dgm:spPr/>
      <dgm:t>
        <a:bodyPr/>
        <a:lstStyle/>
        <a:p>
          <a:endParaRPr lang="en-US"/>
        </a:p>
      </dgm:t>
    </dgm:pt>
    <dgm:pt modelId="{3A46A939-1014-4CB9-9998-ABC6915F556F}">
      <dgm:prSet/>
      <dgm:spPr>
        <a:solidFill>
          <a:schemeClr val="accent3"/>
        </a:solidFill>
        <a:ln>
          <a:noFill/>
        </a:ln>
      </dgm:spPr>
      <dgm:t>
        <a:bodyPr/>
        <a:lstStyle/>
        <a:p>
          <a:r>
            <a:rPr lang="en-US" dirty="0">
              <a:solidFill>
                <a:schemeClr val="tx1"/>
              </a:solidFill>
            </a:rPr>
            <a:t>2021</a:t>
          </a:r>
        </a:p>
      </dgm:t>
    </dgm:pt>
    <dgm:pt modelId="{75CF806F-D95D-4C4F-8BAE-BAAFDF3E5E05}" type="parTrans" cxnId="{93B3BDDE-BF6D-4D22-8482-63B614994F07}">
      <dgm:prSet/>
      <dgm:spPr/>
      <dgm:t>
        <a:bodyPr/>
        <a:lstStyle/>
        <a:p>
          <a:endParaRPr lang="en-US"/>
        </a:p>
      </dgm:t>
    </dgm:pt>
    <dgm:pt modelId="{F2941693-B6A5-4ED8-B9F8-8BA59389811B}" type="sibTrans" cxnId="{93B3BDDE-BF6D-4D22-8482-63B614994F07}">
      <dgm:prSet/>
      <dgm:spPr/>
      <dgm:t>
        <a:bodyPr/>
        <a:lstStyle/>
        <a:p>
          <a:endParaRPr lang="en-US"/>
        </a:p>
      </dgm:t>
    </dgm:pt>
    <dgm:pt modelId="{0206A86C-A070-4C3B-896C-E9C695A8BE4F}">
      <dgm:prSet/>
      <dgm:spPr>
        <a:ln>
          <a:noFill/>
        </a:ln>
      </dgm:spPr>
      <dgm:t>
        <a:bodyPr/>
        <a:lstStyle/>
        <a:p>
          <a:r>
            <a:rPr lang="en-US" dirty="0"/>
            <a:t>WGS reported out as </a:t>
          </a:r>
          <a:r>
            <a:rPr lang="en-US" b="1" dirty="0" err="1"/>
            <a:t>wgMLSType</a:t>
          </a:r>
          <a:endParaRPr lang="en-US" b="1" dirty="0"/>
        </a:p>
      </dgm:t>
    </dgm:pt>
    <dgm:pt modelId="{AF0FE885-CA62-4E21-8589-7C512A3C7EEA}" type="parTrans" cxnId="{5291F264-E171-4738-8A10-C28F98C4F16E}">
      <dgm:prSet/>
      <dgm:spPr/>
      <dgm:t>
        <a:bodyPr/>
        <a:lstStyle/>
        <a:p>
          <a:endParaRPr lang="en-US"/>
        </a:p>
      </dgm:t>
    </dgm:pt>
    <dgm:pt modelId="{C20F2A64-553E-4F9B-B685-C8A70EDDF213}" type="sibTrans" cxnId="{5291F264-E171-4738-8A10-C28F98C4F16E}">
      <dgm:prSet/>
      <dgm:spPr/>
      <dgm:t>
        <a:bodyPr/>
        <a:lstStyle/>
        <a:p>
          <a:endParaRPr lang="en-US"/>
        </a:p>
      </dgm:t>
    </dgm:pt>
    <dgm:pt modelId="{16BC5101-4CAA-483B-8F29-CCF2BDF25848}">
      <dgm:prSet phldrT="[Text]"/>
      <dgm:spPr>
        <a:ln>
          <a:noFill/>
        </a:ln>
      </dgm:spPr>
      <dgm:t>
        <a:bodyPr/>
        <a:lstStyle/>
        <a:p>
          <a:r>
            <a:rPr lang="en-US" dirty="0"/>
            <a:t>Whole genome sequencing (WGS) routinely done on all isolates</a:t>
          </a:r>
        </a:p>
      </dgm:t>
    </dgm:pt>
    <dgm:pt modelId="{41ACDFAC-816F-493C-9C48-00E80F1A0CDE}" type="parTrans" cxnId="{692A2527-708D-4FFD-BF35-EB350E5FA0BC}">
      <dgm:prSet/>
      <dgm:spPr/>
      <dgm:t>
        <a:bodyPr/>
        <a:lstStyle/>
        <a:p>
          <a:endParaRPr lang="en-US"/>
        </a:p>
      </dgm:t>
    </dgm:pt>
    <dgm:pt modelId="{F960BD94-5E1B-4231-BA59-9AE59AEF603D}" type="sibTrans" cxnId="{692A2527-708D-4FFD-BF35-EB350E5FA0BC}">
      <dgm:prSet/>
      <dgm:spPr/>
      <dgm:t>
        <a:bodyPr/>
        <a:lstStyle/>
        <a:p>
          <a:endParaRPr lang="en-US"/>
        </a:p>
      </dgm:t>
    </dgm:pt>
    <dgm:pt modelId="{7DEA876B-8582-44FC-BA97-36C0AA5E7B0C}">
      <dgm:prSet/>
      <dgm:spPr>
        <a:ln>
          <a:noFill/>
        </a:ln>
      </dgm:spPr>
      <dgm:t>
        <a:bodyPr/>
        <a:lstStyle/>
        <a:p>
          <a:r>
            <a:rPr lang="en-US" dirty="0"/>
            <a:t>Whole-genome single nucleotide polymorphisms (</a:t>
          </a:r>
          <a:r>
            <a:rPr lang="en-US" b="1" dirty="0" err="1"/>
            <a:t>wgSNP</a:t>
          </a:r>
          <a:r>
            <a:rPr lang="en-US" b="1" dirty="0"/>
            <a:t>)</a:t>
          </a:r>
        </a:p>
      </dgm:t>
    </dgm:pt>
    <dgm:pt modelId="{0E6DF7E2-7B00-4D01-8F48-F9176DB86997}" type="parTrans" cxnId="{474F6FA9-B9E9-432F-8B2D-AC173AFC5B16}">
      <dgm:prSet/>
      <dgm:spPr/>
      <dgm:t>
        <a:bodyPr/>
        <a:lstStyle/>
        <a:p>
          <a:endParaRPr lang="en-US"/>
        </a:p>
      </dgm:t>
    </dgm:pt>
    <dgm:pt modelId="{5F466F02-27F1-4D08-AE8B-151500334178}" type="sibTrans" cxnId="{474F6FA9-B9E9-432F-8B2D-AC173AFC5B16}">
      <dgm:prSet/>
      <dgm:spPr/>
      <dgm:t>
        <a:bodyPr/>
        <a:lstStyle/>
        <a:p>
          <a:endParaRPr lang="en-US"/>
        </a:p>
      </dgm:t>
    </dgm:pt>
    <dgm:pt modelId="{A50D6C72-F6CA-4BB7-AD8E-F82C9F48E845}" type="pres">
      <dgm:prSet presAssocID="{F39A8EB6-0627-42B0-A311-17414AF72F9E}" presName="linearFlow" presStyleCnt="0">
        <dgm:presLayoutVars>
          <dgm:dir/>
          <dgm:animLvl val="lvl"/>
          <dgm:resizeHandles val="exact"/>
        </dgm:presLayoutVars>
      </dgm:prSet>
      <dgm:spPr/>
    </dgm:pt>
    <dgm:pt modelId="{52B1FCD1-093B-4723-A153-FB24CB47DE1C}" type="pres">
      <dgm:prSet presAssocID="{3F873C1D-7012-404E-94D0-9B4A343B6455}" presName="composite" presStyleCnt="0"/>
      <dgm:spPr/>
    </dgm:pt>
    <dgm:pt modelId="{7118A777-3D5A-47EA-9152-922D154B19C8}" type="pres">
      <dgm:prSet presAssocID="{3F873C1D-7012-404E-94D0-9B4A343B6455}" presName="parentText" presStyleLbl="alignNode1" presStyleIdx="0" presStyleCnt="4">
        <dgm:presLayoutVars>
          <dgm:chMax val="1"/>
          <dgm:bulletEnabled val="1"/>
        </dgm:presLayoutVars>
      </dgm:prSet>
      <dgm:spPr/>
    </dgm:pt>
    <dgm:pt modelId="{8D36F303-33A3-4DA5-ACB6-18AA249B514D}" type="pres">
      <dgm:prSet presAssocID="{3F873C1D-7012-404E-94D0-9B4A343B6455}" presName="descendantText" presStyleLbl="alignAcc1" presStyleIdx="0" presStyleCnt="4">
        <dgm:presLayoutVars>
          <dgm:bulletEnabled val="1"/>
        </dgm:presLayoutVars>
      </dgm:prSet>
      <dgm:spPr/>
    </dgm:pt>
    <dgm:pt modelId="{6D6C96FE-1F8D-4307-BBA3-B6607BF276AD}" type="pres">
      <dgm:prSet presAssocID="{89F18969-9C9D-4508-8957-7782D22FE268}" presName="sp" presStyleCnt="0"/>
      <dgm:spPr/>
    </dgm:pt>
    <dgm:pt modelId="{84A84EF3-0272-4801-92C6-4F6424D1B0D4}" type="pres">
      <dgm:prSet presAssocID="{77E45822-A267-49DC-A2F9-CC8568BE68AF}" presName="composite" presStyleCnt="0"/>
      <dgm:spPr/>
    </dgm:pt>
    <dgm:pt modelId="{E8A55829-BC07-4D6E-A851-A8036626D2A3}" type="pres">
      <dgm:prSet presAssocID="{77E45822-A267-49DC-A2F9-CC8568BE68AF}" presName="parentText" presStyleLbl="alignNode1" presStyleIdx="1" presStyleCnt="4">
        <dgm:presLayoutVars>
          <dgm:chMax val="1"/>
          <dgm:bulletEnabled val="1"/>
        </dgm:presLayoutVars>
      </dgm:prSet>
      <dgm:spPr/>
    </dgm:pt>
    <dgm:pt modelId="{991CF3AC-3F04-407B-9D4A-3F1392DF24C6}" type="pres">
      <dgm:prSet presAssocID="{77E45822-A267-49DC-A2F9-CC8568BE68AF}" presName="descendantText" presStyleLbl="alignAcc1" presStyleIdx="1" presStyleCnt="4">
        <dgm:presLayoutVars>
          <dgm:bulletEnabled val="1"/>
        </dgm:presLayoutVars>
      </dgm:prSet>
      <dgm:spPr/>
    </dgm:pt>
    <dgm:pt modelId="{19A64C88-8FFA-43E3-8976-3BD638496540}" type="pres">
      <dgm:prSet presAssocID="{7F13DDD3-5C1D-4C26-8475-E7F4E48F9ED2}" presName="sp" presStyleCnt="0"/>
      <dgm:spPr/>
    </dgm:pt>
    <dgm:pt modelId="{1A94243A-A028-4F52-8293-0A6AC2C406D0}" type="pres">
      <dgm:prSet presAssocID="{50B500CF-5A4F-48DA-A372-BDCB57A958A7}" presName="composite" presStyleCnt="0"/>
      <dgm:spPr/>
    </dgm:pt>
    <dgm:pt modelId="{08AE5636-4E8E-42E9-B6FF-60349AFF8A77}" type="pres">
      <dgm:prSet presAssocID="{50B500CF-5A4F-48DA-A372-BDCB57A958A7}" presName="parentText" presStyleLbl="alignNode1" presStyleIdx="2" presStyleCnt="4">
        <dgm:presLayoutVars>
          <dgm:chMax val="1"/>
          <dgm:bulletEnabled val="1"/>
        </dgm:presLayoutVars>
      </dgm:prSet>
      <dgm:spPr/>
    </dgm:pt>
    <dgm:pt modelId="{C2F36413-19AF-470C-A1A6-58B42F69FBE5}" type="pres">
      <dgm:prSet presAssocID="{50B500CF-5A4F-48DA-A372-BDCB57A958A7}" presName="descendantText" presStyleLbl="alignAcc1" presStyleIdx="2" presStyleCnt="4">
        <dgm:presLayoutVars>
          <dgm:bulletEnabled val="1"/>
        </dgm:presLayoutVars>
      </dgm:prSet>
      <dgm:spPr/>
    </dgm:pt>
    <dgm:pt modelId="{89E42F3F-FE00-4404-B132-505A9B03AC9A}" type="pres">
      <dgm:prSet presAssocID="{449BDFBD-1EAC-42D5-81EC-910326069851}" presName="sp" presStyleCnt="0"/>
      <dgm:spPr/>
    </dgm:pt>
    <dgm:pt modelId="{59FAD15A-5D77-4738-BCCA-4680DD6B93BA}" type="pres">
      <dgm:prSet presAssocID="{3A46A939-1014-4CB9-9998-ABC6915F556F}" presName="composite" presStyleCnt="0"/>
      <dgm:spPr/>
    </dgm:pt>
    <dgm:pt modelId="{A0FC32BE-EF7F-4E55-9693-C15647A8B944}" type="pres">
      <dgm:prSet presAssocID="{3A46A939-1014-4CB9-9998-ABC6915F556F}" presName="parentText" presStyleLbl="alignNode1" presStyleIdx="3" presStyleCnt="4">
        <dgm:presLayoutVars>
          <dgm:chMax val="1"/>
          <dgm:bulletEnabled val="1"/>
        </dgm:presLayoutVars>
      </dgm:prSet>
      <dgm:spPr/>
    </dgm:pt>
    <dgm:pt modelId="{4A1922C2-2A5F-44A4-91B9-5C2A73F8A756}" type="pres">
      <dgm:prSet presAssocID="{3A46A939-1014-4CB9-9998-ABC6915F556F}" presName="descendantText" presStyleLbl="alignAcc1" presStyleIdx="3" presStyleCnt="4">
        <dgm:presLayoutVars>
          <dgm:bulletEnabled val="1"/>
        </dgm:presLayoutVars>
      </dgm:prSet>
      <dgm:spPr/>
    </dgm:pt>
  </dgm:ptLst>
  <dgm:cxnLst>
    <dgm:cxn modelId="{7CE5C40B-36A1-4748-89C0-70499C53B08C}" srcId="{50B500CF-5A4F-48DA-A372-BDCB57A958A7}" destId="{F87B53CD-A10A-4073-B23C-5AB31BF2BD98}" srcOrd="0" destOrd="0" parTransId="{CBD0A5EA-C03B-4129-B4CE-8F70A236A30C}" sibTransId="{16E9AF8D-4BD0-4862-A2A5-9F45E1BC0B26}"/>
    <dgm:cxn modelId="{88BDE01C-3A26-4F94-B3C6-8EDD868C2D47}" type="presOf" srcId="{77E45822-A267-49DC-A2F9-CC8568BE68AF}" destId="{E8A55829-BC07-4D6E-A851-A8036626D2A3}" srcOrd="0" destOrd="0" presId="urn:microsoft.com/office/officeart/2005/8/layout/chevron2"/>
    <dgm:cxn modelId="{692A2527-708D-4FFD-BF35-EB350E5FA0BC}" srcId="{50B500CF-5A4F-48DA-A372-BDCB57A958A7}" destId="{16BC5101-4CAA-483B-8F29-CCF2BDF25848}" srcOrd="1" destOrd="0" parTransId="{41ACDFAC-816F-493C-9C48-00E80F1A0CDE}" sibTransId="{F960BD94-5E1B-4231-BA59-9AE59AEF603D}"/>
    <dgm:cxn modelId="{5291F264-E171-4738-8A10-C28F98C4F16E}" srcId="{3A46A939-1014-4CB9-9998-ABC6915F556F}" destId="{0206A86C-A070-4C3B-896C-E9C695A8BE4F}" srcOrd="0" destOrd="0" parTransId="{AF0FE885-CA62-4E21-8589-7C512A3C7EEA}" sibTransId="{C20F2A64-553E-4F9B-B685-C8A70EDDF213}"/>
    <dgm:cxn modelId="{5C71816B-E9D7-4456-BA9E-D76FA94A30B4}" type="presOf" srcId="{631E9993-B8A7-4B39-A4B1-311986A939EE}" destId="{8D36F303-33A3-4DA5-ACB6-18AA249B514D}" srcOrd="0" destOrd="1" presId="urn:microsoft.com/office/officeart/2005/8/layout/chevron2"/>
    <dgm:cxn modelId="{48968D4B-9EF3-4D92-948F-D7127C57E562}" type="presOf" srcId="{50B500CF-5A4F-48DA-A372-BDCB57A958A7}" destId="{08AE5636-4E8E-42E9-B6FF-60349AFF8A77}" srcOrd="0" destOrd="0" presId="urn:microsoft.com/office/officeart/2005/8/layout/chevron2"/>
    <dgm:cxn modelId="{1789836C-83F7-45A3-8DF9-905E0A1B40B8}" type="presOf" srcId="{0206A86C-A070-4C3B-896C-E9C695A8BE4F}" destId="{4A1922C2-2A5F-44A4-91B9-5C2A73F8A756}" srcOrd="0" destOrd="0" presId="urn:microsoft.com/office/officeart/2005/8/layout/chevron2"/>
    <dgm:cxn modelId="{BE524553-C00A-4048-83EB-0373BDF1D4F1}" type="presOf" srcId="{3A46A939-1014-4CB9-9998-ABC6915F556F}" destId="{A0FC32BE-EF7F-4E55-9693-C15647A8B944}" srcOrd="0" destOrd="0" presId="urn:microsoft.com/office/officeart/2005/8/layout/chevron2"/>
    <dgm:cxn modelId="{A98A2374-F1DB-4FB1-9231-56E97DD21F50}" srcId="{3F873C1D-7012-404E-94D0-9B4A343B6455}" destId="{631E9993-B8A7-4B39-A4B1-311986A939EE}" srcOrd="1" destOrd="0" parTransId="{137C96DB-34CD-4A9D-BC73-9A69021102E4}" sibTransId="{8F7851E5-75AF-405F-979E-186CFFE9664C}"/>
    <dgm:cxn modelId="{972B0257-F6DB-4808-831E-6D2E04D927A3}" srcId="{77E45822-A267-49DC-A2F9-CC8568BE68AF}" destId="{D5F54179-DC23-4CBC-AFD3-9FCD6E8B4791}" srcOrd="0" destOrd="0" parTransId="{C1DD0838-9C6C-497A-8073-AE3C59D46B05}" sibTransId="{91E95B0C-D49C-4C14-A400-86D978B9AE4B}"/>
    <dgm:cxn modelId="{DC2C5B57-C17F-4DEC-901E-243DB03FD167}" type="presOf" srcId="{E690D6D3-BD7C-422A-A12A-A8C5BBCFDAE7}" destId="{8D36F303-33A3-4DA5-ACB6-18AA249B514D}" srcOrd="0" destOrd="0" presId="urn:microsoft.com/office/officeart/2005/8/layout/chevron2"/>
    <dgm:cxn modelId="{DA2F8896-4CCD-436B-8B65-C9E0C9190D0D}" type="presOf" srcId="{F39A8EB6-0627-42B0-A311-17414AF72F9E}" destId="{A50D6C72-F6CA-4BB7-AD8E-F82C9F48E845}" srcOrd="0" destOrd="0" presId="urn:microsoft.com/office/officeart/2005/8/layout/chevron2"/>
    <dgm:cxn modelId="{570BC7A0-3953-4779-837C-D3D81324E1A3}" type="presOf" srcId="{D5F54179-DC23-4CBC-AFD3-9FCD6E8B4791}" destId="{991CF3AC-3F04-407B-9D4A-3F1392DF24C6}" srcOrd="0" destOrd="0" presId="urn:microsoft.com/office/officeart/2005/8/layout/chevron2"/>
    <dgm:cxn modelId="{F45CEEA0-F450-422B-B1BB-726967B5396F}" type="presOf" srcId="{16BC5101-4CAA-483B-8F29-CCF2BDF25848}" destId="{C2F36413-19AF-470C-A1A6-58B42F69FBE5}" srcOrd="0" destOrd="1" presId="urn:microsoft.com/office/officeart/2005/8/layout/chevron2"/>
    <dgm:cxn modelId="{E3E5B9A5-BCBC-485D-8118-F2811073CE84}" type="presOf" srcId="{3F873C1D-7012-404E-94D0-9B4A343B6455}" destId="{7118A777-3D5A-47EA-9152-922D154B19C8}" srcOrd="0" destOrd="0" presId="urn:microsoft.com/office/officeart/2005/8/layout/chevron2"/>
    <dgm:cxn modelId="{474F6FA9-B9E9-432F-8B2D-AC173AFC5B16}" srcId="{3A46A939-1014-4CB9-9998-ABC6915F556F}" destId="{7DEA876B-8582-44FC-BA97-36C0AA5E7B0C}" srcOrd="1" destOrd="0" parTransId="{0E6DF7E2-7B00-4D01-8F48-F9176DB86997}" sibTransId="{5F466F02-27F1-4D08-AE8B-151500334178}"/>
    <dgm:cxn modelId="{FB8355A9-B576-410A-8979-E54C487F3D17}" type="presOf" srcId="{F87B53CD-A10A-4073-B23C-5AB31BF2BD98}" destId="{C2F36413-19AF-470C-A1A6-58B42F69FBE5}" srcOrd="0" destOrd="0" presId="urn:microsoft.com/office/officeart/2005/8/layout/chevron2"/>
    <dgm:cxn modelId="{BE0DE3AA-D4E7-45B9-ABBE-C38B9C06F398}" srcId="{F39A8EB6-0627-42B0-A311-17414AF72F9E}" destId="{3F873C1D-7012-404E-94D0-9B4A343B6455}" srcOrd="0" destOrd="0" parTransId="{20E386EE-D622-4EFD-8736-770CD9188234}" sibTransId="{89F18969-9C9D-4508-8957-7782D22FE268}"/>
    <dgm:cxn modelId="{ED9935AB-C238-4AEA-B9B0-B6958251F294}" srcId="{F39A8EB6-0627-42B0-A311-17414AF72F9E}" destId="{50B500CF-5A4F-48DA-A372-BDCB57A958A7}" srcOrd="2" destOrd="0" parTransId="{05B29B68-AF53-40B0-90FC-8A8E6B9ACACF}" sibTransId="{449BDFBD-1EAC-42D5-81EC-910326069851}"/>
    <dgm:cxn modelId="{9E045BAF-CD7A-4442-BE7C-BCC2A23B4E78}" srcId="{3F873C1D-7012-404E-94D0-9B4A343B6455}" destId="{E690D6D3-BD7C-422A-A12A-A8C5BBCFDAE7}" srcOrd="0" destOrd="0" parTransId="{C5384015-1DA3-4D05-8A65-C7A467188701}" sibTransId="{F58FC1CC-4A6D-4812-AC81-7A19E858F5D9}"/>
    <dgm:cxn modelId="{4E3493B3-B525-4D12-BAF2-816B9AA14018}" srcId="{77E45822-A267-49DC-A2F9-CC8568BE68AF}" destId="{5DA28CFB-850E-4248-9E61-F7ED98C2DA6D}" srcOrd="1" destOrd="0" parTransId="{F743023B-B85C-48AE-BF3F-24A71E6D3D03}" sibTransId="{0B45C8DA-51DB-44C6-A41B-1625FEF11B05}"/>
    <dgm:cxn modelId="{99790ED2-8D08-4773-AFC1-5390A97071C5}" type="presOf" srcId="{7DEA876B-8582-44FC-BA97-36C0AA5E7B0C}" destId="{4A1922C2-2A5F-44A4-91B9-5C2A73F8A756}" srcOrd="0" destOrd="1" presId="urn:microsoft.com/office/officeart/2005/8/layout/chevron2"/>
    <dgm:cxn modelId="{93B3BDDE-BF6D-4D22-8482-63B614994F07}" srcId="{F39A8EB6-0627-42B0-A311-17414AF72F9E}" destId="{3A46A939-1014-4CB9-9998-ABC6915F556F}" srcOrd="3" destOrd="0" parTransId="{75CF806F-D95D-4C4F-8BAE-BAAFDF3E5E05}" sibTransId="{F2941693-B6A5-4ED8-B9F8-8BA59389811B}"/>
    <dgm:cxn modelId="{97163BE4-F2F8-448E-9BBA-8A14FA430764}" srcId="{F39A8EB6-0627-42B0-A311-17414AF72F9E}" destId="{77E45822-A267-49DC-A2F9-CC8568BE68AF}" srcOrd="1" destOrd="0" parTransId="{FF56E98C-ACD3-4F61-9304-54BF41948D3F}" sibTransId="{7F13DDD3-5C1D-4C26-8475-E7F4E48F9ED2}"/>
    <dgm:cxn modelId="{1A1F0CE5-DB2E-4685-95BC-BC116A24A2D3}" type="presOf" srcId="{5DA28CFB-850E-4248-9E61-F7ED98C2DA6D}" destId="{991CF3AC-3F04-407B-9D4A-3F1392DF24C6}" srcOrd="0" destOrd="1" presId="urn:microsoft.com/office/officeart/2005/8/layout/chevron2"/>
    <dgm:cxn modelId="{7E9C8DC3-F428-49E8-98F2-592CA96B3A95}" type="presParOf" srcId="{A50D6C72-F6CA-4BB7-AD8E-F82C9F48E845}" destId="{52B1FCD1-093B-4723-A153-FB24CB47DE1C}" srcOrd="0" destOrd="0" presId="urn:microsoft.com/office/officeart/2005/8/layout/chevron2"/>
    <dgm:cxn modelId="{DF5F7F8D-FC5A-4BB2-82F5-73BAC2C638AC}" type="presParOf" srcId="{52B1FCD1-093B-4723-A153-FB24CB47DE1C}" destId="{7118A777-3D5A-47EA-9152-922D154B19C8}" srcOrd="0" destOrd="0" presId="urn:microsoft.com/office/officeart/2005/8/layout/chevron2"/>
    <dgm:cxn modelId="{E83116D4-30E4-49FA-8345-810E816F7587}" type="presParOf" srcId="{52B1FCD1-093B-4723-A153-FB24CB47DE1C}" destId="{8D36F303-33A3-4DA5-ACB6-18AA249B514D}" srcOrd="1" destOrd="0" presId="urn:microsoft.com/office/officeart/2005/8/layout/chevron2"/>
    <dgm:cxn modelId="{8F5240E1-0B49-4B0A-BC8D-2D2A5D6B5DB0}" type="presParOf" srcId="{A50D6C72-F6CA-4BB7-AD8E-F82C9F48E845}" destId="{6D6C96FE-1F8D-4307-BBA3-B6607BF276AD}" srcOrd="1" destOrd="0" presId="urn:microsoft.com/office/officeart/2005/8/layout/chevron2"/>
    <dgm:cxn modelId="{3BC2C313-5C1E-47DB-B23D-17291625B4B2}" type="presParOf" srcId="{A50D6C72-F6CA-4BB7-AD8E-F82C9F48E845}" destId="{84A84EF3-0272-4801-92C6-4F6424D1B0D4}" srcOrd="2" destOrd="0" presId="urn:microsoft.com/office/officeart/2005/8/layout/chevron2"/>
    <dgm:cxn modelId="{2002A521-5DB0-4B1C-AC4F-85601B54E861}" type="presParOf" srcId="{84A84EF3-0272-4801-92C6-4F6424D1B0D4}" destId="{E8A55829-BC07-4D6E-A851-A8036626D2A3}" srcOrd="0" destOrd="0" presId="urn:microsoft.com/office/officeart/2005/8/layout/chevron2"/>
    <dgm:cxn modelId="{AF4AF480-A1D1-46F6-81F3-2412855BDB8D}" type="presParOf" srcId="{84A84EF3-0272-4801-92C6-4F6424D1B0D4}" destId="{991CF3AC-3F04-407B-9D4A-3F1392DF24C6}" srcOrd="1" destOrd="0" presId="urn:microsoft.com/office/officeart/2005/8/layout/chevron2"/>
    <dgm:cxn modelId="{87D6A0EC-1D91-4043-B300-1A9BDE3993C2}" type="presParOf" srcId="{A50D6C72-F6CA-4BB7-AD8E-F82C9F48E845}" destId="{19A64C88-8FFA-43E3-8976-3BD638496540}" srcOrd="3" destOrd="0" presId="urn:microsoft.com/office/officeart/2005/8/layout/chevron2"/>
    <dgm:cxn modelId="{35B09282-0A36-4560-8B2C-C31005C8D69B}" type="presParOf" srcId="{A50D6C72-F6CA-4BB7-AD8E-F82C9F48E845}" destId="{1A94243A-A028-4F52-8293-0A6AC2C406D0}" srcOrd="4" destOrd="0" presId="urn:microsoft.com/office/officeart/2005/8/layout/chevron2"/>
    <dgm:cxn modelId="{582A78C3-682F-4EFA-B105-9CA97FB30E72}" type="presParOf" srcId="{1A94243A-A028-4F52-8293-0A6AC2C406D0}" destId="{08AE5636-4E8E-42E9-B6FF-60349AFF8A77}" srcOrd="0" destOrd="0" presId="urn:microsoft.com/office/officeart/2005/8/layout/chevron2"/>
    <dgm:cxn modelId="{0AB892AE-4F9B-4FF4-883B-573D84E3D258}" type="presParOf" srcId="{1A94243A-A028-4F52-8293-0A6AC2C406D0}" destId="{C2F36413-19AF-470C-A1A6-58B42F69FBE5}" srcOrd="1" destOrd="0" presId="urn:microsoft.com/office/officeart/2005/8/layout/chevron2"/>
    <dgm:cxn modelId="{B8A9F93E-9140-4981-AB53-B021CBBCDF82}" type="presParOf" srcId="{A50D6C72-F6CA-4BB7-AD8E-F82C9F48E845}" destId="{89E42F3F-FE00-4404-B132-505A9B03AC9A}" srcOrd="5" destOrd="0" presId="urn:microsoft.com/office/officeart/2005/8/layout/chevron2"/>
    <dgm:cxn modelId="{6673CF77-EB79-40D3-9065-DB45D7164F30}" type="presParOf" srcId="{A50D6C72-F6CA-4BB7-AD8E-F82C9F48E845}" destId="{59FAD15A-5D77-4738-BCCA-4680DD6B93BA}" srcOrd="6" destOrd="0" presId="urn:microsoft.com/office/officeart/2005/8/layout/chevron2"/>
    <dgm:cxn modelId="{53B8A364-1824-4306-A941-6987C7305B03}" type="presParOf" srcId="{59FAD15A-5D77-4738-BCCA-4680DD6B93BA}" destId="{A0FC32BE-EF7F-4E55-9693-C15647A8B944}" srcOrd="0" destOrd="0" presId="urn:microsoft.com/office/officeart/2005/8/layout/chevron2"/>
    <dgm:cxn modelId="{C7CDE557-7A8A-4052-9F22-C9ADEB435CF1}" type="presParOf" srcId="{59FAD15A-5D77-4738-BCCA-4680DD6B93BA}" destId="{4A1922C2-2A5F-44A4-91B9-5C2A73F8A75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EB9856-5022-4055-8BF9-A5DB1BCE98C0}"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2FE62F2B-3DB7-44B7-9D01-658B6C668856}">
      <dgm:prSet phldrT="[Text]" custT="1"/>
      <dgm:spPr>
        <a:solidFill>
          <a:schemeClr val="accent3"/>
        </a:solidFill>
      </dgm:spPr>
      <dgm:t>
        <a:bodyPr/>
        <a:lstStyle/>
        <a:p>
          <a:r>
            <a:rPr lang="en-US" sz="2000" dirty="0"/>
            <a:t>8.5.2021</a:t>
          </a:r>
        </a:p>
      </dgm:t>
    </dgm:pt>
    <dgm:pt modelId="{2928485D-CC38-48C1-AB61-5E5613418F82}" type="parTrans" cxnId="{DD3507C6-6003-4F22-A995-374AAFFDDD05}">
      <dgm:prSet/>
      <dgm:spPr/>
      <dgm:t>
        <a:bodyPr/>
        <a:lstStyle/>
        <a:p>
          <a:endParaRPr lang="en-US" sz="2000"/>
        </a:p>
      </dgm:t>
    </dgm:pt>
    <dgm:pt modelId="{4E2AC20C-DF7C-40AA-AFF5-6A9FCFDE3FE6}" type="sibTrans" cxnId="{DD3507C6-6003-4F22-A995-374AAFFDDD05}">
      <dgm:prSet/>
      <dgm:spPr/>
      <dgm:t>
        <a:bodyPr/>
        <a:lstStyle/>
        <a:p>
          <a:endParaRPr lang="en-US" sz="2000"/>
        </a:p>
      </dgm:t>
    </dgm:pt>
    <dgm:pt modelId="{425571E0-275A-4C4C-9D47-73CE57044C54}">
      <dgm:prSet phldrT="[Text]" custT="1"/>
      <dgm:spPr>
        <a:solidFill>
          <a:schemeClr val="tx2">
            <a:lumMod val="20000"/>
            <a:lumOff val="80000"/>
          </a:schemeClr>
        </a:solidFill>
      </dgm:spPr>
      <dgm:t>
        <a:bodyPr/>
        <a:lstStyle/>
        <a:p>
          <a:r>
            <a:rPr lang="en-US" sz="1800" dirty="0"/>
            <a:t>MIRU/MIRU2 genotypes match for the 2 patients</a:t>
          </a:r>
        </a:p>
        <a:p>
          <a:endParaRPr lang="en-US" sz="1800" dirty="0"/>
        </a:p>
        <a:p>
          <a:r>
            <a:rPr lang="en-US" sz="1800" dirty="0"/>
            <a:t>Match with Mecklenburg County 85 year old diagnosed earlier 2021</a:t>
          </a:r>
        </a:p>
      </dgm:t>
    </dgm:pt>
    <dgm:pt modelId="{0B36C7EB-56AE-4A77-9B1C-4B9ECC13269B}" type="parTrans" cxnId="{A19F49A5-2724-4B1B-A4AE-B04509E07A6F}">
      <dgm:prSet/>
      <dgm:spPr/>
      <dgm:t>
        <a:bodyPr/>
        <a:lstStyle/>
        <a:p>
          <a:endParaRPr lang="en-US" sz="2000"/>
        </a:p>
      </dgm:t>
    </dgm:pt>
    <dgm:pt modelId="{9771BD68-ADD5-43B3-AEDD-06D492A010FB}" type="sibTrans" cxnId="{A19F49A5-2724-4B1B-A4AE-B04509E07A6F}">
      <dgm:prSet/>
      <dgm:spPr/>
      <dgm:t>
        <a:bodyPr/>
        <a:lstStyle/>
        <a:p>
          <a:endParaRPr lang="en-US" sz="2000"/>
        </a:p>
      </dgm:t>
    </dgm:pt>
    <dgm:pt modelId="{5D596851-44E1-4CC8-9D7E-D9896D1A5DD9}">
      <dgm:prSet phldrT="[Text]" custT="1"/>
      <dgm:spPr>
        <a:solidFill>
          <a:schemeClr val="accent3"/>
        </a:solidFill>
      </dgm:spPr>
      <dgm:t>
        <a:bodyPr/>
        <a:lstStyle/>
        <a:p>
          <a:r>
            <a:rPr lang="en-US" sz="2000" dirty="0"/>
            <a:t>8.6.21</a:t>
          </a:r>
        </a:p>
      </dgm:t>
    </dgm:pt>
    <dgm:pt modelId="{0F3760E9-C444-4855-B9E0-35C146A84A3F}" type="parTrans" cxnId="{ABA02FA2-436F-494D-96FE-E175872A7DCC}">
      <dgm:prSet/>
      <dgm:spPr/>
      <dgm:t>
        <a:bodyPr/>
        <a:lstStyle/>
        <a:p>
          <a:endParaRPr lang="en-US" sz="2000"/>
        </a:p>
      </dgm:t>
    </dgm:pt>
    <dgm:pt modelId="{D111CC13-0352-42CB-A8EB-22C6D2C972AE}" type="sibTrans" cxnId="{ABA02FA2-436F-494D-96FE-E175872A7DCC}">
      <dgm:prSet/>
      <dgm:spPr/>
      <dgm:t>
        <a:bodyPr/>
        <a:lstStyle/>
        <a:p>
          <a:endParaRPr lang="en-US" sz="2000"/>
        </a:p>
      </dgm:t>
    </dgm:pt>
    <dgm:pt modelId="{67B2B002-5ACA-45FA-B34F-E85D6554F861}">
      <dgm:prSet phldrT="[Text]" custT="1"/>
      <dgm:spPr>
        <a:solidFill>
          <a:schemeClr val="tx2">
            <a:lumMod val="20000"/>
            <a:lumOff val="80000"/>
          </a:schemeClr>
        </a:solidFill>
      </dgm:spPr>
      <dgm:t>
        <a:bodyPr/>
        <a:lstStyle/>
        <a:p>
          <a:r>
            <a:rPr lang="en-US" sz="1800" dirty="0" err="1"/>
            <a:t>wgMLSType</a:t>
          </a:r>
          <a:r>
            <a:rPr lang="en-US" sz="1800" dirty="0"/>
            <a:t>, </a:t>
          </a:r>
          <a:r>
            <a:rPr lang="en-US" sz="1800" dirty="0" err="1"/>
            <a:t>GenType</a:t>
          </a:r>
          <a:r>
            <a:rPr lang="en-US" sz="1800" dirty="0"/>
            <a:t> and </a:t>
          </a:r>
          <a:r>
            <a:rPr lang="en-US" sz="1800" dirty="0" err="1"/>
            <a:t>PCRType</a:t>
          </a:r>
          <a:r>
            <a:rPr lang="en-US" sz="1800" dirty="0"/>
            <a:t> match each other and the 85 year old case</a:t>
          </a:r>
        </a:p>
        <a:p>
          <a:endParaRPr lang="en-US" sz="1800" dirty="0"/>
        </a:p>
        <a:p>
          <a:r>
            <a:rPr lang="en-US" sz="1800" dirty="0" err="1"/>
            <a:t>wgSNP</a:t>
          </a:r>
          <a:r>
            <a:rPr lang="en-US" sz="1800" dirty="0"/>
            <a:t> requested</a:t>
          </a:r>
        </a:p>
      </dgm:t>
    </dgm:pt>
    <dgm:pt modelId="{EC899AA3-ED79-4FE8-A702-94DD7977CE0B}" type="parTrans" cxnId="{E4BE5400-B16E-4C3D-964B-DDDD7CF636F2}">
      <dgm:prSet/>
      <dgm:spPr/>
      <dgm:t>
        <a:bodyPr/>
        <a:lstStyle/>
        <a:p>
          <a:endParaRPr lang="en-US" sz="2000"/>
        </a:p>
      </dgm:t>
    </dgm:pt>
    <dgm:pt modelId="{A0506599-3BE5-4D12-A6FE-A5C27CA99811}" type="sibTrans" cxnId="{E4BE5400-B16E-4C3D-964B-DDDD7CF636F2}">
      <dgm:prSet/>
      <dgm:spPr/>
      <dgm:t>
        <a:bodyPr/>
        <a:lstStyle/>
        <a:p>
          <a:endParaRPr lang="en-US" sz="2000"/>
        </a:p>
      </dgm:t>
    </dgm:pt>
    <dgm:pt modelId="{DBAA66B6-F2F4-4C22-9970-215707F573A2}">
      <dgm:prSet phldrT="[Text]" custT="1"/>
      <dgm:spPr>
        <a:solidFill>
          <a:schemeClr val="accent3"/>
        </a:solidFill>
      </dgm:spPr>
      <dgm:t>
        <a:bodyPr/>
        <a:lstStyle/>
        <a:p>
          <a:r>
            <a:rPr lang="en-US" sz="2000" dirty="0"/>
            <a:t>8.26.21</a:t>
          </a:r>
        </a:p>
      </dgm:t>
    </dgm:pt>
    <dgm:pt modelId="{01192D31-8333-4FFE-87E9-ECE291C8B417}" type="parTrans" cxnId="{2BC405A6-5394-40FD-B0C3-6A2CB546D320}">
      <dgm:prSet/>
      <dgm:spPr/>
      <dgm:t>
        <a:bodyPr/>
        <a:lstStyle/>
        <a:p>
          <a:endParaRPr lang="en-US" sz="2000"/>
        </a:p>
      </dgm:t>
    </dgm:pt>
    <dgm:pt modelId="{81698B4F-E2A2-4AEA-BB65-048493FCDBEC}" type="sibTrans" cxnId="{2BC405A6-5394-40FD-B0C3-6A2CB546D320}">
      <dgm:prSet/>
      <dgm:spPr/>
      <dgm:t>
        <a:bodyPr/>
        <a:lstStyle/>
        <a:p>
          <a:endParaRPr lang="en-US" sz="2000"/>
        </a:p>
      </dgm:t>
    </dgm:pt>
    <dgm:pt modelId="{4EBF4F56-4D1A-4CFE-861E-8F32A53E6D4C}">
      <dgm:prSet phldrT="[Text]" custT="1"/>
      <dgm:spPr>
        <a:solidFill>
          <a:schemeClr val="tx2">
            <a:lumMod val="20000"/>
            <a:lumOff val="80000"/>
          </a:schemeClr>
        </a:solidFill>
      </dgm:spPr>
      <dgm:t>
        <a:bodyPr/>
        <a:lstStyle/>
        <a:p>
          <a:r>
            <a:rPr lang="en-US" sz="1600" dirty="0"/>
            <a:t>Phylogenetic tree does not rule out contamination but also does not rule out recent transmission.</a:t>
          </a:r>
        </a:p>
        <a:p>
          <a:r>
            <a:rPr lang="en-US" sz="1600" dirty="0"/>
            <a:t>Only other recent case with the genotype is 2020 TN case, 10 SNPs away</a:t>
          </a:r>
        </a:p>
      </dgm:t>
    </dgm:pt>
    <dgm:pt modelId="{407DBA5C-B7CE-428C-8549-C2AA50150DD1}" type="parTrans" cxnId="{DEE6B5F5-6C21-4923-B948-D5585FC3CA40}">
      <dgm:prSet/>
      <dgm:spPr/>
      <dgm:t>
        <a:bodyPr/>
        <a:lstStyle/>
        <a:p>
          <a:endParaRPr lang="en-US" sz="2000"/>
        </a:p>
      </dgm:t>
    </dgm:pt>
    <dgm:pt modelId="{F486EC5D-ED55-4833-BB72-FB0A41F95738}" type="sibTrans" cxnId="{DEE6B5F5-6C21-4923-B948-D5585FC3CA40}">
      <dgm:prSet/>
      <dgm:spPr/>
      <dgm:t>
        <a:bodyPr/>
        <a:lstStyle/>
        <a:p>
          <a:endParaRPr lang="en-US" sz="2000"/>
        </a:p>
      </dgm:t>
    </dgm:pt>
    <dgm:pt modelId="{FAC43B10-0918-4479-AAD2-9C74FEB1E318}" type="pres">
      <dgm:prSet presAssocID="{B8EB9856-5022-4055-8BF9-A5DB1BCE98C0}" presName="theList" presStyleCnt="0">
        <dgm:presLayoutVars>
          <dgm:dir/>
          <dgm:animLvl val="lvl"/>
          <dgm:resizeHandles val="exact"/>
        </dgm:presLayoutVars>
      </dgm:prSet>
      <dgm:spPr/>
    </dgm:pt>
    <dgm:pt modelId="{5432972B-3DCB-453F-9584-36934424EEE7}" type="pres">
      <dgm:prSet presAssocID="{2FE62F2B-3DB7-44B7-9D01-658B6C668856}" presName="compNode" presStyleCnt="0"/>
      <dgm:spPr/>
    </dgm:pt>
    <dgm:pt modelId="{A28D8D5B-3DB6-48BA-BD26-29E72192399D}" type="pres">
      <dgm:prSet presAssocID="{2FE62F2B-3DB7-44B7-9D01-658B6C668856}" presName="aNode" presStyleLbl="bgShp" presStyleIdx="0" presStyleCnt="3"/>
      <dgm:spPr/>
    </dgm:pt>
    <dgm:pt modelId="{68AAD3E2-4761-4BBD-9C6B-4FE6651931B7}" type="pres">
      <dgm:prSet presAssocID="{2FE62F2B-3DB7-44B7-9D01-658B6C668856}" presName="textNode" presStyleLbl="bgShp" presStyleIdx="0" presStyleCnt="3"/>
      <dgm:spPr/>
    </dgm:pt>
    <dgm:pt modelId="{BE178BE3-4A6D-46D1-BB30-09D39DCE47E3}" type="pres">
      <dgm:prSet presAssocID="{2FE62F2B-3DB7-44B7-9D01-658B6C668856}" presName="compChildNode" presStyleCnt="0"/>
      <dgm:spPr/>
    </dgm:pt>
    <dgm:pt modelId="{68789CA4-939D-4890-B5DC-A8ECD9103B84}" type="pres">
      <dgm:prSet presAssocID="{2FE62F2B-3DB7-44B7-9D01-658B6C668856}" presName="theInnerList" presStyleCnt="0"/>
      <dgm:spPr/>
    </dgm:pt>
    <dgm:pt modelId="{8EA6BF4F-2E1F-4158-A9E4-DB4C00597D70}" type="pres">
      <dgm:prSet presAssocID="{425571E0-275A-4C4C-9D47-73CE57044C54}" presName="childNode" presStyleLbl="node1" presStyleIdx="0" presStyleCnt="3">
        <dgm:presLayoutVars>
          <dgm:bulletEnabled val="1"/>
        </dgm:presLayoutVars>
      </dgm:prSet>
      <dgm:spPr/>
    </dgm:pt>
    <dgm:pt modelId="{753ED58A-6413-44F1-AA7B-26FED437D05C}" type="pres">
      <dgm:prSet presAssocID="{2FE62F2B-3DB7-44B7-9D01-658B6C668856}" presName="aSpace" presStyleCnt="0"/>
      <dgm:spPr/>
    </dgm:pt>
    <dgm:pt modelId="{345A8723-9F0B-44A8-B2DF-483BE20D2C3D}" type="pres">
      <dgm:prSet presAssocID="{5D596851-44E1-4CC8-9D7E-D9896D1A5DD9}" presName="compNode" presStyleCnt="0"/>
      <dgm:spPr/>
    </dgm:pt>
    <dgm:pt modelId="{4CDB6CD6-A6E3-46D2-AD27-2538D4411C16}" type="pres">
      <dgm:prSet presAssocID="{5D596851-44E1-4CC8-9D7E-D9896D1A5DD9}" presName="aNode" presStyleLbl="bgShp" presStyleIdx="1" presStyleCnt="3"/>
      <dgm:spPr/>
    </dgm:pt>
    <dgm:pt modelId="{54BD50BF-BEB9-4B6A-93D6-004D9CD22A5D}" type="pres">
      <dgm:prSet presAssocID="{5D596851-44E1-4CC8-9D7E-D9896D1A5DD9}" presName="textNode" presStyleLbl="bgShp" presStyleIdx="1" presStyleCnt="3"/>
      <dgm:spPr/>
    </dgm:pt>
    <dgm:pt modelId="{38D77CB3-AF31-4E4D-9F25-B6B5E29F2AB6}" type="pres">
      <dgm:prSet presAssocID="{5D596851-44E1-4CC8-9D7E-D9896D1A5DD9}" presName="compChildNode" presStyleCnt="0"/>
      <dgm:spPr/>
    </dgm:pt>
    <dgm:pt modelId="{C6061129-DA03-444B-BC73-5A7EAC3050DA}" type="pres">
      <dgm:prSet presAssocID="{5D596851-44E1-4CC8-9D7E-D9896D1A5DD9}" presName="theInnerList" presStyleCnt="0"/>
      <dgm:spPr/>
    </dgm:pt>
    <dgm:pt modelId="{E24B1EE3-8514-41E6-BEC7-82DCC7D64F5B}" type="pres">
      <dgm:prSet presAssocID="{67B2B002-5ACA-45FA-B34F-E85D6554F861}" presName="childNode" presStyleLbl="node1" presStyleIdx="1" presStyleCnt="3">
        <dgm:presLayoutVars>
          <dgm:bulletEnabled val="1"/>
        </dgm:presLayoutVars>
      </dgm:prSet>
      <dgm:spPr/>
    </dgm:pt>
    <dgm:pt modelId="{9DA4E659-EB67-4664-BD2D-BBAC9A61DE90}" type="pres">
      <dgm:prSet presAssocID="{5D596851-44E1-4CC8-9D7E-D9896D1A5DD9}" presName="aSpace" presStyleCnt="0"/>
      <dgm:spPr/>
    </dgm:pt>
    <dgm:pt modelId="{8A6DBE3C-770F-4B22-BA1D-FD642000F82A}" type="pres">
      <dgm:prSet presAssocID="{DBAA66B6-F2F4-4C22-9970-215707F573A2}" presName="compNode" presStyleCnt="0"/>
      <dgm:spPr/>
    </dgm:pt>
    <dgm:pt modelId="{9D5F016B-59FD-4022-AC74-616DF1FB0412}" type="pres">
      <dgm:prSet presAssocID="{DBAA66B6-F2F4-4C22-9970-215707F573A2}" presName="aNode" presStyleLbl="bgShp" presStyleIdx="2" presStyleCnt="3"/>
      <dgm:spPr/>
    </dgm:pt>
    <dgm:pt modelId="{75B7D791-8778-4AB5-B01C-D508C2E99E40}" type="pres">
      <dgm:prSet presAssocID="{DBAA66B6-F2F4-4C22-9970-215707F573A2}" presName="textNode" presStyleLbl="bgShp" presStyleIdx="2" presStyleCnt="3"/>
      <dgm:spPr/>
    </dgm:pt>
    <dgm:pt modelId="{C385906E-D496-47AD-B672-33616274D161}" type="pres">
      <dgm:prSet presAssocID="{DBAA66B6-F2F4-4C22-9970-215707F573A2}" presName="compChildNode" presStyleCnt="0"/>
      <dgm:spPr/>
    </dgm:pt>
    <dgm:pt modelId="{06AC0FDC-8A4F-4667-AD90-64B441ED874D}" type="pres">
      <dgm:prSet presAssocID="{DBAA66B6-F2F4-4C22-9970-215707F573A2}" presName="theInnerList" presStyleCnt="0"/>
      <dgm:spPr/>
    </dgm:pt>
    <dgm:pt modelId="{BBD5B240-D366-4210-96A7-C31E2D985A4B}" type="pres">
      <dgm:prSet presAssocID="{4EBF4F56-4D1A-4CFE-861E-8F32A53E6D4C}" presName="childNode" presStyleLbl="node1" presStyleIdx="2" presStyleCnt="3">
        <dgm:presLayoutVars>
          <dgm:bulletEnabled val="1"/>
        </dgm:presLayoutVars>
      </dgm:prSet>
      <dgm:spPr/>
    </dgm:pt>
  </dgm:ptLst>
  <dgm:cxnLst>
    <dgm:cxn modelId="{E4BE5400-B16E-4C3D-964B-DDDD7CF636F2}" srcId="{5D596851-44E1-4CC8-9D7E-D9896D1A5DD9}" destId="{67B2B002-5ACA-45FA-B34F-E85D6554F861}" srcOrd="0" destOrd="0" parTransId="{EC899AA3-ED79-4FE8-A702-94DD7977CE0B}" sibTransId="{A0506599-3BE5-4D12-A6FE-A5C27CA99811}"/>
    <dgm:cxn modelId="{4BF2C70E-85F4-4D8E-A4E6-7C69CB3D40C9}" type="presOf" srcId="{2FE62F2B-3DB7-44B7-9D01-658B6C668856}" destId="{68AAD3E2-4761-4BBD-9C6B-4FE6651931B7}" srcOrd="1" destOrd="0" presId="urn:microsoft.com/office/officeart/2005/8/layout/lProcess2"/>
    <dgm:cxn modelId="{7A7B8A16-D504-435E-B976-D7B969F1CD24}" type="presOf" srcId="{DBAA66B6-F2F4-4C22-9970-215707F573A2}" destId="{75B7D791-8778-4AB5-B01C-D508C2E99E40}" srcOrd="1" destOrd="0" presId="urn:microsoft.com/office/officeart/2005/8/layout/lProcess2"/>
    <dgm:cxn modelId="{70543A73-84C6-4BD2-B01B-B52211C95933}" type="presOf" srcId="{425571E0-275A-4C4C-9D47-73CE57044C54}" destId="{8EA6BF4F-2E1F-4158-A9E4-DB4C00597D70}" srcOrd="0" destOrd="0" presId="urn:microsoft.com/office/officeart/2005/8/layout/lProcess2"/>
    <dgm:cxn modelId="{384AD954-3C06-4221-B135-FE9F828614D1}" type="presOf" srcId="{67B2B002-5ACA-45FA-B34F-E85D6554F861}" destId="{E24B1EE3-8514-41E6-BEC7-82DCC7D64F5B}" srcOrd="0" destOrd="0" presId="urn:microsoft.com/office/officeart/2005/8/layout/lProcess2"/>
    <dgm:cxn modelId="{4F78E99F-A101-4339-80A0-E06291845AAD}" type="presOf" srcId="{B8EB9856-5022-4055-8BF9-A5DB1BCE98C0}" destId="{FAC43B10-0918-4479-AAD2-9C74FEB1E318}" srcOrd="0" destOrd="0" presId="urn:microsoft.com/office/officeart/2005/8/layout/lProcess2"/>
    <dgm:cxn modelId="{ABA02FA2-436F-494D-96FE-E175872A7DCC}" srcId="{B8EB9856-5022-4055-8BF9-A5DB1BCE98C0}" destId="{5D596851-44E1-4CC8-9D7E-D9896D1A5DD9}" srcOrd="1" destOrd="0" parTransId="{0F3760E9-C444-4855-B9E0-35C146A84A3F}" sibTransId="{D111CC13-0352-42CB-A8EB-22C6D2C972AE}"/>
    <dgm:cxn modelId="{A19F49A5-2724-4B1B-A4AE-B04509E07A6F}" srcId="{2FE62F2B-3DB7-44B7-9D01-658B6C668856}" destId="{425571E0-275A-4C4C-9D47-73CE57044C54}" srcOrd="0" destOrd="0" parTransId="{0B36C7EB-56AE-4A77-9B1C-4B9ECC13269B}" sibTransId="{9771BD68-ADD5-43B3-AEDD-06D492A010FB}"/>
    <dgm:cxn modelId="{2BC405A6-5394-40FD-B0C3-6A2CB546D320}" srcId="{B8EB9856-5022-4055-8BF9-A5DB1BCE98C0}" destId="{DBAA66B6-F2F4-4C22-9970-215707F573A2}" srcOrd="2" destOrd="0" parTransId="{01192D31-8333-4FFE-87E9-ECE291C8B417}" sibTransId="{81698B4F-E2A2-4AEA-BB65-048493FCDBEC}"/>
    <dgm:cxn modelId="{5A9FF3B2-99C0-445A-BCA3-30CE3023E101}" type="presOf" srcId="{4EBF4F56-4D1A-4CFE-861E-8F32A53E6D4C}" destId="{BBD5B240-D366-4210-96A7-C31E2D985A4B}" srcOrd="0" destOrd="0" presId="urn:microsoft.com/office/officeart/2005/8/layout/lProcess2"/>
    <dgm:cxn modelId="{9B1716B8-8506-4E9C-8A5D-C04659F31360}" type="presOf" srcId="{2FE62F2B-3DB7-44B7-9D01-658B6C668856}" destId="{A28D8D5B-3DB6-48BA-BD26-29E72192399D}" srcOrd="0" destOrd="0" presId="urn:microsoft.com/office/officeart/2005/8/layout/lProcess2"/>
    <dgm:cxn modelId="{DD3507C6-6003-4F22-A995-374AAFFDDD05}" srcId="{B8EB9856-5022-4055-8BF9-A5DB1BCE98C0}" destId="{2FE62F2B-3DB7-44B7-9D01-658B6C668856}" srcOrd="0" destOrd="0" parTransId="{2928485D-CC38-48C1-AB61-5E5613418F82}" sibTransId="{4E2AC20C-DF7C-40AA-AFF5-6A9FCFDE3FE6}"/>
    <dgm:cxn modelId="{4B2237C7-B4BF-4DC1-8B44-F1BF1C75CEB2}" type="presOf" srcId="{DBAA66B6-F2F4-4C22-9970-215707F573A2}" destId="{9D5F016B-59FD-4022-AC74-616DF1FB0412}" srcOrd="0" destOrd="0" presId="urn:microsoft.com/office/officeart/2005/8/layout/lProcess2"/>
    <dgm:cxn modelId="{9CD40DCE-5E74-45F9-A16B-B439913AFFAF}" type="presOf" srcId="{5D596851-44E1-4CC8-9D7E-D9896D1A5DD9}" destId="{54BD50BF-BEB9-4B6A-93D6-004D9CD22A5D}" srcOrd="1" destOrd="0" presId="urn:microsoft.com/office/officeart/2005/8/layout/lProcess2"/>
    <dgm:cxn modelId="{42C68BD9-7726-4B07-8B74-DF0DC2550C14}" type="presOf" srcId="{5D596851-44E1-4CC8-9D7E-D9896D1A5DD9}" destId="{4CDB6CD6-A6E3-46D2-AD27-2538D4411C16}" srcOrd="0" destOrd="0" presId="urn:microsoft.com/office/officeart/2005/8/layout/lProcess2"/>
    <dgm:cxn modelId="{DEE6B5F5-6C21-4923-B948-D5585FC3CA40}" srcId="{DBAA66B6-F2F4-4C22-9970-215707F573A2}" destId="{4EBF4F56-4D1A-4CFE-861E-8F32A53E6D4C}" srcOrd="0" destOrd="0" parTransId="{407DBA5C-B7CE-428C-8549-C2AA50150DD1}" sibTransId="{F486EC5D-ED55-4833-BB72-FB0A41F95738}"/>
    <dgm:cxn modelId="{F44A74DF-139D-48FA-9FFC-553016C52523}" type="presParOf" srcId="{FAC43B10-0918-4479-AAD2-9C74FEB1E318}" destId="{5432972B-3DCB-453F-9584-36934424EEE7}" srcOrd="0" destOrd="0" presId="urn:microsoft.com/office/officeart/2005/8/layout/lProcess2"/>
    <dgm:cxn modelId="{32A44608-1444-4091-A339-E58AB653A113}" type="presParOf" srcId="{5432972B-3DCB-453F-9584-36934424EEE7}" destId="{A28D8D5B-3DB6-48BA-BD26-29E72192399D}" srcOrd="0" destOrd="0" presId="urn:microsoft.com/office/officeart/2005/8/layout/lProcess2"/>
    <dgm:cxn modelId="{476F6BC9-9F3A-4B5C-93D0-CCDCBC705FCF}" type="presParOf" srcId="{5432972B-3DCB-453F-9584-36934424EEE7}" destId="{68AAD3E2-4761-4BBD-9C6B-4FE6651931B7}" srcOrd="1" destOrd="0" presId="urn:microsoft.com/office/officeart/2005/8/layout/lProcess2"/>
    <dgm:cxn modelId="{024533D4-2102-4118-B29F-571C8ECC3938}" type="presParOf" srcId="{5432972B-3DCB-453F-9584-36934424EEE7}" destId="{BE178BE3-4A6D-46D1-BB30-09D39DCE47E3}" srcOrd="2" destOrd="0" presId="urn:microsoft.com/office/officeart/2005/8/layout/lProcess2"/>
    <dgm:cxn modelId="{05ED2D8E-2118-4E66-8F1A-9A92364089C6}" type="presParOf" srcId="{BE178BE3-4A6D-46D1-BB30-09D39DCE47E3}" destId="{68789CA4-939D-4890-B5DC-A8ECD9103B84}" srcOrd="0" destOrd="0" presId="urn:microsoft.com/office/officeart/2005/8/layout/lProcess2"/>
    <dgm:cxn modelId="{479A27BE-4B35-44AA-9F18-443BE0D8C567}" type="presParOf" srcId="{68789CA4-939D-4890-B5DC-A8ECD9103B84}" destId="{8EA6BF4F-2E1F-4158-A9E4-DB4C00597D70}" srcOrd="0" destOrd="0" presId="urn:microsoft.com/office/officeart/2005/8/layout/lProcess2"/>
    <dgm:cxn modelId="{0437BF3E-BFE6-4D18-874F-A4064C5F37DC}" type="presParOf" srcId="{FAC43B10-0918-4479-AAD2-9C74FEB1E318}" destId="{753ED58A-6413-44F1-AA7B-26FED437D05C}" srcOrd="1" destOrd="0" presId="urn:microsoft.com/office/officeart/2005/8/layout/lProcess2"/>
    <dgm:cxn modelId="{3933937D-4467-4D99-9971-EC5F22EE27D9}" type="presParOf" srcId="{FAC43B10-0918-4479-AAD2-9C74FEB1E318}" destId="{345A8723-9F0B-44A8-B2DF-483BE20D2C3D}" srcOrd="2" destOrd="0" presId="urn:microsoft.com/office/officeart/2005/8/layout/lProcess2"/>
    <dgm:cxn modelId="{DC9C2FE0-3885-43CA-8DC0-C897ECF719D2}" type="presParOf" srcId="{345A8723-9F0B-44A8-B2DF-483BE20D2C3D}" destId="{4CDB6CD6-A6E3-46D2-AD27-2538D4411C16}" srcOrd="0" destOrd="0" presId="urn:microsoft.com/office/officeart/2005/8/layout/lProcess2"/>
    <dgm:cxn modelId="{E89F7D97-82A7-40FF-8F33-582E4C6ED47E}" type="presParOf" srcId="{345A8723-9F0B-44A8-B2DF-483BE20D2C3D}" destId="{54BD50BF-BEB9-4B6A-93D6-004D9CD22A5D}" srcOrd="1" destOrd="0" presId="urn:microsoft.com/office/officeart/2005/8/layout/lProcess2"/>
    <dgm:cxn modelId="{AF35D93C-129D-424A-BDDD-331F332BDEF1}" type="presParOf" srcId="{345A8723-9F0B-44A8-B2DF-483BE20D2C3D}" destId="{38D77CB3-AF31-4E4D-9F25-B6B5E29F2AB6}" srcOrd="2" destOrd="0" presId="urn:microsoft.com/office/officeart/2005/8/layout/lProcess2"/>
    <dgm:cxn modelId="{59CA6BCD-4E5B-4BC1-83B7-3A298BCA7918}" type="presParOf" srcId="{38D77CB3-AF31-4E4D-9F25-B6B5E29F2AB6}" destId="{C6061129-DA03-444B-BC73-5A7EAC3050DA}" srcOrd="0" destOrd="0" presId="urn:microsoft.com/office/officeart/2005/8/layout/lProcess2"/>
    <dgm:cxn modelId="{9AD567D9-76B5-44B9-9780-023E4EFE0C1C}" type="presParOf" srcId="{C6061129-DA03-444B-BC73-5A7EAC3050DA}" destId="{E24B1EE3-8514-41E6-BEC7-82DCC7D64F5B}" srcOrd="0" destOrd="0" presId="urn:microsoft.com/office/officeart/2005/8/layout/lProcess2"/>
    <dgm:cxn modelId="{AB25A63B-D94D-4474-A473-19F6732B91D3}" type="presParOf" srcId="{FAC43B10-0918-4479-AAD2-9C74FEB1E318}" destId="{9DA4E659-EB67-4664-BD2D-BBAC9A61DE90}" srcOrd="3" destOrd="0" presId="urn:microsoft.com/office/officeart/2005/8/layout/lProcess2"/>
    <dgm:cxn modelId="{75B3E74A-B64F-46C1-997E-2872A119F69A}" type="presParOf" srcId="{FAC43B10-0918-4479-AAD2-9C74FEB1E318}" destId="{8A6DBE3C-770F-4B22-BA1D-FD642000F82A}" srcOrd="4" destOrd="0" presId="urn:microsoft.com/office/officeart/2005/8/layout/lProcess2"/>
    <dgm:cxn modelId="{E00790FC-1FD7-4DAA-AA58-FFFC3C7BB42F}" type="presParOf" srcId="{8A6DBE3C-770F-4B22-BA1D-FD642000F82A}" destId="{9D5F016B-59FD-4022-AC74-616DF1FB0412}" srcOrd="0" destOrd="0" presId="urn:microsoft.com/office/officeart/2005/8/layout/lProcess2"/>
    <dgm:cxn modelId="{CCF417F3-9F20-4B88-B70E-58080D825EE9}" type="presParOf" srcId="{8A6DBE3C-770F-4B22-BA1D-FD642000F82A}" destId="{75B7D791-8778-4AB5-B01C-D508C2E99E40}" srcOrd="1" destOrd="0" presId="urn:microsoft.com/office/officeart/2005/8/layout/lProcess2"/>
    <dgm:cxn modelId="{7CE3DF6B-FE9E-4581-BF6C-2DAA58410432}" type="presParOf" srcId="{8A6DBE3C-770F-4B22-BA1D-FD642000F82A}" destId="{C385906E-D496-47AD-B672-33616274D161}" srcOrd="2" destOrd="0" presId="urn:microsoft.com/office/officeart/2005/8/layout/lProcess2"/>
    <dgm:cxn modelId="{D62894AC-0D98-4421-8A81-F436B38EEA9A}" type="presParOf" srcId="{C385906E-D496-47AD-B672-33616274D161}" destId="{06AC0FDC-8A4F-4667-AD90-64B441ED874D}" srcOrd="0" destOrd="0" presId="urn:microsoft.com/office/officeart/2005/8/layout/lProcess2"/>
    <dgm:cxn modelId="{33B2209D-A50C-40E0-BB52-7F8D46716D84}" type="presParOf" srcId="{06AC0FDC-8A4F-4667-AD90-64B441ED874D}" destId="{BBD5B240-D366-4210-96A7-C31E2D985A4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D8D5B-3DB6-48BA-BD26-29E72192399D}">
      <dsp:nvSpPr>
        <dsp:cNvPr id="0" name=""/>
        <dsp:cNvSpPr/>
      </dsp:nvSpPr>
      <dsp:spPr>
        <a:xfrm>
          <a:off x="6188" y="0"/>
          <a:ext cx="2171494" cy="4761132"/>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6.2.21</a:t>
          </a:r>
        </a:p>
        <a:p>
          <a:pPr marL="0" lvl="0" indent="0" algn="ctr" defTabSz="1066800">
            <a:lnSpc>
              <a:spcPct val="90000"/>
            </a:lnSpc>
            <a:spcBef>
              <a:spcPct val="0"/>
            </a:spcBef>
            <a:spcAft>
              <a:spcPct val="35000"/>
            </a:spcAft>
            <a:buNone/>
          </a:pPr>
          <a:r>
            <a:rPr lang="en-US" sz="2400" kern="1200" dirty="0"/>
            <a:t>Endoscopy</a:t>
          </a:r>
        </a:p>
      </dsp:txBody>
      <dsp:txXfrm>
        <a:off x="6188" y="0"/>
        <a:ext cx="2171494" cy="1428339"/>
      </dsp:txXfrm>
    </dsp:sp>
    <dsp:sp modelId="{D455BEE2-399F-4DD4-9633-9F5144D05D70}">
      <dsp:nvSpPr>
        <dsp:cNvPr id="0" name=""/>
        <dsp:cNvSpPr/>
      </dsp:nvSpPr>
      <dsp:spPr>
        <a:xfrm>
          <a:off x="223337" y="1429734"/>
          <a:ext cx="1737195" cy="14355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Patient 1</a:t>
          </a:r>
        </a:p>
        <a:p>
          <a:pPr marL="0" lvl="0" indent="0" algn="ctr" defTabSz="666750">
            <a:lnSpc>
              <a:spcPct val="90000"/>
            </a:lnSpc>
            <a:spcBef>
              <a:spcPct val="0"/>
            </a:spcBef>
            <a:spcAft>
              <a:spcPct val="35000"/>
            </a:spcAft>
            <a:buNone/>
          </a:pPr>
          <a:r>
            <a:rPr lang="en-US" sz="1500" kern="1200" dirty="0"/>
            <a:t>8:03 am</a:t>
          </a:r>
        </a:p>
        <a:p>
          <a:pPr marL="0" lvl="0" indent="0" algn="ctr" defTabSz="666750">
            <a:lnSpc>
              <a:spcPct val="90000"/>
            </a:lnSpc>
            <a:spcBef>
              <a:spcPct val="0"/>
            </a:spcBef>
            <a:spcAft>
              <a:spcPct val="35000"/>
            </a:spcAft>
            <a:buNone/>
          </a:pPr>
          <a:r>
            <a:rPr lang="en-US" sz="1500" kern="1200" dirty="0"/>
            <a:t>Bronchoscopy completed </a:t>
          </a:r>
        </a:p>
        <a:p>
          <a:pPr marL="0" lvl="0" indent="0" algn="ctr" defTabSz="666750">
            <a:lnSpc>
              <a:spcPct val="90000"/>
            </a:lnSpc>
            <a:spcBef>
              <a:spcPct val="0"/>
            </a:spcBef>
            <a:spcAft>
              <a:spcPct val="35000"/>
            </a:spcAft>
            <a:buNone/>
          </a:pPr>
          <a:r>
            <a:rPr lang="en-US" sz="1500" kern="1200" dirty="0"/>
            <a:t>Dr. C</a:t>
          </a:r>
        </a:p>
      </dsp:txBody>
      <dsp:txXfrm>
        <a:off x="265383" y="1471780"/>
        <a:ext cx="1653103" cy="1351454"/>
      </dsp:txXfrm>
    </dsp:sp>
    <dsp:sp modelId="{8EA6BF4F-2E1F-4158-A9E4-DB4C00597D70}">
      <dsp:nvSpPr>
        <dsp:cNvPr id="0" name=""/>
        <dsp:cNvSpPr/>
      </dsp:nvSpPr>
      <dsp:spPr>
        <a:xfrm>
          <a:off x="223337" y="3086134"/>
          <a:ext cx="1737195" cy="1435546"/>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Patient 2</a:t>
          </a:r>
        </a:p>
        <a:p>
          <a:pPr marL="0" lvl="0" indent="0" algn="ctr" defTabSz="666750">
            <a:lnSpc>
              <a:spcPct val="90000"/>
            </a:lnSpc>
            <a:spcBef>
              <a:spcPct val="0"/>
            </a:spcBef>
            <a:spcAft>
              <a:spcPct val="35000"/>
            </a:spcAft>
            <a:buNone/>
          </a:pPr>
          <a:r>
            <a:rPr lang="en-US" sz="1500" kern="1200" dirty="0"/>
            <a:t>8.09 am</a:t>
          </a:r>
        </a:p>
        <a:p>
          <a:pPr marL="0" lvl="0" indent="0" algn="ctr" defTabSz="666750">
            <a:lnSpc>
              <a:spcPct val="90000"/>
            </a:lnSpc>
            <a:spcBef>
              <a:spcPct val="0"/>
            </a:spcBef>
            <a:spcAft>
              <a:spcPct val="35000"/>
            </a:spcAft>
            <a:buNone/>
          </a:pPr>
          <a:r>
            <a:rPr lang="en-US" sz="1500" kern="1200" dirty="0"/>
            <a:t>Bronchoscopy completed</a:t>
          </a:r>
        </a:p>
        <a:p>
          <a:pPr marL="0" lvl="0" indent="0" algn="ctr" defTabSz="666750">
            <a:lnSpc>
              <a:spcPct val="90000"/>
            </a:lnSpc>
            <a:spcBef>
              <a:spcPct val="0"/>
            </a:spcBef>
            <a:spcAft>
              <a:spcPct val="35000"/>
            </a:spcAft>
            <a:buNone/>
          </a:pPr>
          <a:r>
            <a:rPr lang="en-US" sz="1500" kern="1200" dirty="0"/>
            <a:t>Dr. D</a:t>
          </a:r>
        </a:p>
      </dsp:txBody>
      <dsp:txXfrm>
        <a:off x="265383" y="3128180"/>
        <a:ext cx="1653103" cy="1351454"/>
      </dsp:txXfrm>
    </dsp:sp>
    <dsp:sp modelId="{4CDB6CD6-A6E3-46D2-AD27-2538D4411C16}">
      <dsp:nvSpPr>
        <dsp:cNvPr id="0" name=""/>
        <dsp:cNvSpPr/>
      </dsp:nvSpPr>
      <dsp:spPr>
        <a:xfrm>
          <a:off x="2340544" y="0"/>
          <a:ext cx="2171494" cy="4761132"/>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6.2.21</a:t>
          </a:r>
        </a:p>
        <a:p>
          <a:pPr marL="0" lvl="0" indent="0" algn="ctr" defTabSz="1066800">
            <a:lnSpc>
              <a:spcPct val="90000"/>
            </a:lnSpc>
            <a:spcBef>
              <a:spcPct val="0"/>
            </a:spcBef>
            <a:spcAft>
              <a:spcPct val="35000"/>
            </a:spcAft>
            <a:buNone/>
          </a:pPr>
          <a:r>
            <a:rPr lang="en-US" sz="2400" kern="1200" dirty="0"/>
            <a:t>Laboratory</a:t>
          </a:r>
        </a:p>
      </dsp:txBody>
      <dsp:txXfrm>
        <a:off x="2340544" y="0"/>
        <a:ext cx="2171494" cy="1428339"/>
      </dsp:txXfrm>
    </dsp:sp>
    <dsp:sp modelId="{01AB6CB2-6260-4C7C-8B69-78654EF59A1D}">
      <dsp:nvSpPr>
        <dsp:cNvPr id="0" name=""/>
        <dsp:cNvSpPr/>
      </dsp:nvSpPr>
      <dsp:spPr>
        <a:xfrm>
          <a:off x="2557694" y="1429734"/>
          <a:ext cx="1737195" cy="14355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Patient 1</a:t>
          </a:r>
        </a:p>
        <a:p>
          <a:pPr marL="0" lvl="0" indent="0" algn="ctr" defTabSz="666750">
            <a:lnSpc>
              <a:spcPct val="90000"/>
            </a:lnSpc>
            <a:spcBef>
              <a:spcPct val="0"/>
            </a:spcBef>
            <a:spcAft>
              <a:spcPct val="35000"/>
            </a:spcAft>
            <a:buNone/>
          </a:pPr>
          <a:r>
            <a:rPr lang="en-US" sz="1500" kern="1200" dirty="0"/>
            <a:t>Specimen received; set up 6.3.21</a:t>
          </a:r>
        </a:p>
      </dsp:txBody>
      <dsp:txXfrm>
        <a:off x="2599740" y="1471780"/>
        <a:ext cx="1653103" cy="1351454"/>
      </dsp:txXfrm>
    </dsp:sp>
    <dsp:sp modelId="{E24B1EE3-8514-41E6-BEC7-82DCC7D64F5B}">
      <dsp:nvSpPr>
        <dsp:cNvPr id="0" name=""/>
        <dsp:cNvSpPr/>
      </dsp:nvSpPr>
      <dsp:spPr>
        <a:xfrm>
          <a:off x="2557694" y="3086134"/>
          <a:ext cx="1737195" cy="1435546"/>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Patient 2</a:t>
          </a:r>
        </a:p>
        <a:p>
          <a:pPr marL="0" lvl="0" indent="0" algn="ctr" defTabSz="666750">
            <a:lnSpc>
              <a:spcPct val="90000"/>
            </a:lnSpc>
            <a:spcBef>
              <a:spcPct val="0"/>
            </a:spcBef>
            <a:spcAft>
              <a:spcPct val="35000"/>
            </a:spcAft>
            <a:buNone/>
          </a:pPr>
          <a:r>
            <a:rPr lang="en-US" sz="1500" kern="1200" dirty="0"/>
            <a:t>Specimen received; set up 6.3.21</a:t>
          </a:r>
        </a:p>
      </dsp:txBody>
      <dsp:txXfrm>
        <a:off x="2599740" y="3128180"/>
        <a:ext cx="1653103" cy="1351454"/>
      </dsp:txXfrm>
    </dsp:sp>
    <dsp:sp modelId="{9D5F016B-59FD-4022-AC74-616DF1FB0412}">
      <dsp:nvSpPr>
        <dsp:cNvPr id="0" name=""/>
        <dsp:cNvSpPr/>
      </dsp:nvSpPr>
      <dsp:spPr>
        <a:xfrm>
          <a:off x="4674901" y="0"/>
          <a:ext cx="2171494" cy="4761132"/>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6.22.21</a:t>
          </a:r>
        </a:p>
        <a:p>
          <a:pPr marL="0" lvl="0" indent="0" algn="ctr" defTabSz="1066800">
            <a:lnSpc>
              <a:spcPct val="90000"/>
            </a:lnSpc>
            <a:spcBef>
              <a:spcPct val="0"/>
            </a:spcBef>
            <a:spcAft>
              <a:spcPct val="35000"/>
            </a:spcAft>
            <a:buNone/>
          </a:pPr>
          <a:r>
            <a:rPr lang="en-US" sz="2400" kern="1200" dirty="0"/>
            <a:t>MGIT Alert</a:t>
          </a:r>
        </a:p>
      </dsp:txBody>
      <dsp:txXfrm>
        <a:off x="4674901" y="0"/>
        <a:ext cx="2171494" cy="1428339"/>
      </dsp:txXfrm>
    </dsp:sp>
    <dsp:sp modelId="{1946E6BC-7A36-428D-A08E-6125DB4CEED1}">
      <dsp:nvSpPr>
        <dsp:cNvPr id="0" name=""/>
        <dsp:cNvSpPr/>
      </dsp:nvSpPr>
      <dsp:spPr>
        <a:xfrm>
          <a:off x="4892051" y="1429734"/>
          <a:ext cx="1737195" cy="14355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Patient 1</a:t>
          </a:r>
        </a:p>
        <a:p>
          <a:pPr marL="0" lvl="0" indent="0" algn="ctr" defTabSz="666750">
            <a:lnSpc>
              <a:spcPct val="90000"/>
            </a:lnSpc>
            <a:spcBef>
              <a:spcPct val="0"/>
            </a:spcBef>
            <a:spcAft>
              <a:spcPct val="35000"/>
            </a:spcAft>
            <a:buNone/>
          </a:pPr>
          <a:r>
            <a:rPr lang="en-US" sz="1500" kern="1200" dirty="0"/>
            <a:t>MGIT tube alerted as positive- smear negative for AFB</a:t>
          </a:r>
        </a:p>
      </dsp:txBody>
      <dsp:txXfrm>
        <a:off x="4934097" y="1471780"/>
        <a:ext cx="1653103" cy="1351454"/>
      </dsp:txXfrm>
    </dsp:sp>
    <dsp:sp modelId="{BBD5B240-D366-4210-96A7-C31E2D985A4B}">
      <dsp:nvSpPr>
        <dsp:cNvPr id="0" name=""/>
        <dsp:cNvSpPr/>
      </dsp:nvSpPr>
      <dsp:spPr>
        <a:xfrm>
          <a:off x="4892051" y="3086134"/>
          <a:ext cx="1737195" cy="1435546"/>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934097" y="3128180"/>
        <a:ext cx="1653103" cy="1351454"/>
      </dsp:txXfrm>
    </dsp:sp>
    <dsp:sp modelId="{2E8E7E17-11D9-43AC-A53A-B6D88BB8C4D2}">
      <dsp:nvSpPr>
        <dsp:cNvPr id="0" name=""/>
        <dsp:cNvSpPr/>
      </dsp:nvSpPr>
      <dsp:spPr>
        <a:xfrm>
          <a:off x="7009258" y="0"/>
          <a:ext cx="2171494" cy="4761132"/>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6.25.21</a:t>
          </a:r>
        </a:p>
        <a:p>
          <a:pPr marL="0" lvl="0" indent="0" algn="ctr" defTabSz="1066800">
            <a:lnSpc>
              <a:spcPct val="90000"/>
            </a:lnSpc>
            <a:spcBef>
              <a:spcPct val="0"/>
            </a:spcBef>
            <a:spcAft>
              <a:spcPct val="35000"/>
            </a:spcAft>
            <a:buNone/>
          </a:pPr>
          <a:r>
            <a:rPr lang="en-US" sz="2400" kern="1200" dirty="0"/>
            <a:t>MGIT Alert</a:t>
          </a:r>
        </a:p>
      </dsp:txBody>
      <dsp:txXfrm>
        <a:off x="7009258" y="0"/>
        <a:ext cx="2171494" cy="1428339"/>
      </dsp:txXfrm>
    </dsp:sp>
    <dsp:sp modelId="{CC28CC21-2231-4157-9020-195FEC3D0858}">
      <dsp:nvSpPr>
        <dsp:cNvPr id="0" name=""/>
        <dsp:cNvSpPr/>
      </dsp:nvSpPr>
      <dsp:spPr>
        <a:xfrm>
          <a:off x="7226407" y="1429734"/>
          <a:ext cx="1737195" cy="14355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268453" y="1471780"/>
        <a:ext cx="1653103" cy="1351454"/>
      </dsp:txXfrm>
    </dsp:sp>
    <dsp:sp modelId="{7DE32795-ACFA-43D2-A1F6-815DA7554F70}">
      <dsp:nvSpPr>
        <dsp:cNvPr id="0" name=""/>
        <dsp:cNvSpPr/>
      </dsp:nvSpPr>
      <dsp:spPr>
        <a:xfrm>
          <a:off x="7226407" y="3086134"/>
          <a:ext cx="1737195" cy="1435546"/>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Patient 2</a:t>
          </a:r>
        </a:p>
        <a:p>
          <a:pPr marL="0" lvl="0" indent="0" algn="ctr" defTabSz="666750">
            <a:lnSpc>
              <a:spcPct val="90000"/>
            </a:lnSpc>
            <a:spcBef>
              <a:spcPct val="0"/>
            </a:spcBef>
            <a:spcAft>
              <a:spcPct val="35000"/>
            </a:spcAft>
            <a:buNone/>
          </a:pPr>
          <a:r>
            <a:rPr lang="en-US" sz="1500" kern="1200" dirty="0"/>
            <a:t>MGIT alerted positive- smear negative for AFB</a:t>
          </a:r>
        </a:p>
      </dsp:txBody>
      <dsp:txXfrm>
        <a:off x="7268453" y="3128180"/>
        <a:ext cx="1653103" cy="1351454"/>
      </dsp:txXfrm>
    </dsp:sp>
    <dsp:sp modelId="{D6E55A48-87F7-4B88-94AF-501B7548D74D}">
      <dsp:nvSpPr>
        <dsp:cNvPr id="0" name=""/>
        <dsp:cNvSpPr/>
      </dsp:nvSpPr>
      <dsp:spPr>
        <a:xfrm>
          <a:off x="9343615" y="0"/>
          <a:ext cx="2171494" cy="4761132"/>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7.15.21</a:t>
          </a:r>
        </a:p>
        <a:p>
          <a:pPr marL="0" lvl="0" indent="0" algn="ctr" defTabSz="1066800">
            <a:lnSpc>
              <a:spcPct val="90000"/>
            </a:lnSpc>
            <a:spcBef>
              <a:spcPct val="0"/>
            </a:spcBef>
            <a:spcAft>
              <a:spcPct val="35000"/>
            </a:spcAft>
            <a:buNone/>
          </a:pPr>
          <a:r>
            <a:rPr lang="en-US" sz="2400" kern="1200" dirty="0"/>
            <a:t>MGIT Terminal Smear</a:t>
          </a:r>
        </a:p>
      </dsp:txBody>
      <dsp:txXfrm>
        <a:off x="9343615" y="0"/>
        <a:ext cx="2171494" cy="1428339"/>
      </dsp:txXfrm>
    </dsp:sp>
    <dsp:sp modelId="{9176A283-2E7D-449F-A057-9922F12AD830}">
      <dsp:nvSpPr>
        <dsp:cNvPr id="0" name=""/>
        <dsp:cNvSpPr/>
      </dsp:nvSpPr>
      <dsp:spPr>
        <a:xfrm>
          <a:off x="9560764" y="1429734"/>
          <a:ext cx="1737195" cy="14355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AFB Detected; probe positive for MTB 7.15.21</a:t>
          </a:r>
        </a:p>
      </dsp:txBody>
      <dsp:txXfrm>
        <a:off x="9602810" y="1471780"/>
        <a:ext cx="1653103" cy="1351454"/>
      </dsp:txXfrm>
    </dsp:sp>
    <dsp:sp modelId="{6FF15252-022F-4FC6-8648-5076E8CB35EE}">
      <dsp:nvSpPr>
        <dsp:cNvPr id="0" name=""/>
        <dsp:cNvSpPr/>
      </dsp:nvSpPr>
      <dsp:spPr>
        <a:xfrm>
          <a:off x="9560764" y="3086134"/>
          <a:ext cx="1737195" cy="1435546"/>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AFB Detected; probe positive for MTB 7.15.21</a:t>
          </a:r>
        </a:p>
      </dsp:txBody>
      <dsp:txXfrm>
        <a:off x="9602810" y="3128180"/>
        <a:ext cx="1653103" cy="1351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8A777-3D5A-47EA-9152-922D154B19C8}">
      <dsp:nvSpPr>
        <dsp:cNvPr id="0" name=""/>
        <dsp:cNvSpPr/>
      </dsp:nvSpPr>
      <dsp:spPr>
        <a:xfrm rot="5400000">
          <a:off x="-187478" y="189248"/>
          <a:ext cx="1249858" cy="874900"/>
        </a:xfrm>
        <a:prstGeom prst="chevron">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2004</a:t>
          </a:r>
        </a:p>
      </dsp:txBody>
      <dsp:txXfrm rot="-5400000">
        <a:off x="1" y="439219"/>
        <a:ext cx="874900" cy="374958"/>
      </dsp:txXfrm>
    </dsp:sp>
    <dsp:sp modelId="{8D36F303-33A3-4DA5-ACB6-18AA249B514D}">
      <dsp:nvSpPr>
        <dsp:cNvPr id="0" name=""/>
        <dsp:cNvSpPr/>
      </dsp:nvSpPr>
      <dsp:spPr>
        <a:xfrm rot="5400000">
          <a:off x="5767027" y="-4890357"/>
          <a:ext cx="812407" cy="10596662"/>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err="1"/>
            <a:t>Spoligotyping</a:t>
          </a:r>
          <a:r>
            <a:rPr lang="en-US" sz="2300" kern="1200" dirty="0"/>
            <a:t> and MIRU</a:t>
          </a:r>
        </a:p>
        <a:p>
          <a:pPr marL="228600" lvl="1" indent="-228600" algn="l" defTabSz="1022350">
            <a:lnSpc>
              <a:spcPct val="90000"/>
            </a:lnSpc>
            <a:spcBef>
              <a:spcPct val="0"/>
            </a:spcBef>
            <a:spcAft>
              <a:spcPct val="15000"/>
            </a:spcAft>
            <a:buChar char="•"/>
          </a:pPr>
          <a:r>
            <a:rPr lang="en-US" sz="2300" kern="1200" dirty="0"/>
            <a:t>Reported out as </a:t>
          </a:r>
          <a:r>
            <a:rPr lang="en-US" sz="2300" b="1" kern="1200" dirty="0" err="1"/>
            <a:t>PCRType</a:t>
          </a:r>
          <a:r>
            <a:rPr lang="en-US" sz="2300" b="1" kern="1200" dirty="0"/>
            <a:t> </a:t>
          </a:r>
          <a:r>
            <a:rPr lang="en-US" sz="2300" b="0" kern="1200" dirty="0"/>
            <a:t>(12 loci)</a:t>
          </a:r>
        </a:p>
      </dsp:txBody>
      <dsp:txXfrm rot="-5400000">
        <a:off x="874900" y="41428"/>
        <a:ext cx="10557004" cy="733091"/>
      </dsp:txXfrm>
    </dsp:sp>
    <dsp:sp modelId="{E8A55829-BC07-4D6E-A851-A8036626D2A3}">
      <dsp:nvSpPr>
        <dsp:cNvPr id="0" name=""/>
        <dsp:cNvSpPr/>
      </dsp:nvSpPr>
      <dsp:spPr>
        <a:xfrm rot="5400000">
          <a:off x="-187478" y="1292370"/>
          <a:ext cx="1249858" cy="874900"/>
        </a:xfrm>
        <a:prstGeom prst="chevron">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2009</a:t>
          </a:r>
        </a:p>
      </dsp:txBody>
      <dsp:txXfrm rot="-5400000">
        <a:off x="1" y="1542341"/>
        <a:ext cx="874900" cy="374958"/>
      </dsp:txXfrm>
    </dsp:sp>
    <dsp:sp modelId="{991CF3AC-3F04-407B-9D4A-3F1392DF24C6}">
      <dsp:nvSpPr>
        <dsp:cNvPr id="0" name=""/>
        <dsp:cNvSpPr/>
      </dsp:nvSpPr>
      <dsp:spPr>
        <a:xfrm rot="5400000">
          <a:off x="5767027" y="-3787235"/>
          <a:ext cx="812407" cy="10596662"/>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MIRU added another 12 loci (24 loci)</a:t>
          </a:r>
        </a:p>
        <a:p>
          <a:pPr marL="228600" lvl="1" indent="-228600" algn="l" defTabSz="1022350">
            <a:lnSpc>
              <a:spcPct val="90000"/>
            </a:lnSpc>
            <a:spcBef>
              <a:spcPct val="0"/>
            </a:spcBef>
            <a:spcAft>
              <a:spcPct val="15000"/>
            </a:spcAft>
            <a:buChar char="•"/>
          </a:pPr>
          <a:r>
            <a:rPr lang="en-US" sz="2300" kern="1200" dirty="0"/>
            <a:t>Reported out as </a:t>
          </a:r>
          <a:r>
            <a:rPr lang="en-US" sz="2300" b="1" kern="1200" dirty="0" err="1"/>
            <a:t>GenType</a:t>
          </a:r>
          <a:endParaRPr lang="en-US" sz="2300" b="1" kern="1200" dirty="0"/>
        </a:p>
      </dsp:txBody>
      <dsp:txXfrm rot="-5400000">
        <a:off x="874900" y="1144550"/>
        <a:ext cx="10557004" cy="733091"/>
      </dsp:txXfrm>
    </dsp:sp>
    <dsp:sp modelId="{08AE5636-4E8E-42E9-B6FF-60349AFF8A77}">
      <dsp:nvSpPr>
        <dsp:cNvPr id="0" name=""/>
        <dsp:cNvSpPr/>
      </dsp:nvSpPr>
      <dsp:spPr>
        <a:xfrm rot="5400000">
          <a:off x="-187478" y="2395491"/>
          <a:ext cx="1249858" cy="874900"/>
        </a:xfrm>
        <a:prstGeom prst="chevron">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2018</a:t>
          </a:r>
        </a:p>
      </dsp:txBody>
      <dsp:txXfrm rot="-5400000">
        <a:off x="1" y="2645462"/>
        <a:ext cx="874900" cy="374958"/>
      </dsp:txXfrm>
    </dsp:sp>
    <dsp:sp modelId="{C2F36413-19AF-470C-A1A6-58B42F69FBE5}">
      <dsp:nvSpPr>
        <dsp:cNvPr id="0" name=""/>
        <dsp:cNvSpPr/>
      </dsp:nvSpPr>
      <dsp:spPr>
        <a:xfrm rot="5400000">
          <a:off x="5767027" y="-2684113"/>
          <a:ext cx="812407" cy="10596662"/>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National TB Molecular Surveillance Center established</a:t>
          </a:r>
        </a:p>
        <a:p>
          <a:pPr marL="228600" lvl="1" indent="-228600" algn="l" defTabSz="1022350">
            <a:lnSpc>
              <a:spcPct val="90000"/>
            </a:lnSpc>
            <a:spcBef>
              <a:spcPct val="0"/>
            </a:spcBef>
            <a:spcAft>
              <a:spcPct val="15000"/>
            </a:spcAft>
            <a:buChar char="•"/>
          </a:pPr>
          <a:r>
            <a:rPr lang="en-US" sz="2300" kern="1200" dirty="0"/>
            <a:t>Whole genome sequencing (WGS) routinely done on all isolates</a:t>
          </a:r>
        </a:p>
      </dsp:txBody>
      <dsp:txXfrm rot="-5400000">
        <a:off x="874900" y="2247672"/>
        <a:ext cx="10557004" cy="733091"/>
      </dsp:txXfrm>
    </dsp:sp>
    <dsp:sp modelId="{A0FC32BE-EF7F-4E55-9693-C15647A8B944}">
      <dsp:nvSpPr>
        <dsp:cNvPr id="0" name=""/>
        <dsp:cNvSpPr/>
      </dsp:nvSpPr>
      <dsp:spPr>
        <a:xfrm rot="5400000">
          <a:off x="-187478" y="3498613"/>
          <a:ext cx="1249858" cy="874900"/>
        </a:xfrm>
        <a:prstGeom prst="chevron">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2021</a:t>
          </a:r>
        </a:p>
      </dsp:txBody>
      <dsp:txXfrm rot="-5400000">
        <a:off x="1" y="3748584"/>
        <a:ext cx="874900" cy="374958"/>
      </dsp:txXfrm>
    </dsp:sp>
    <dsp:sp modelId="{4A1922C2-2A5F-44A4-91B9-5C2A73F8A756}">
      <dsp:nvSpPr>
        <dsp:cNvPr id="0" name=""/>
        <dsp:cNvSpPr/>
      </dsp:nvSpPr>
      <dsp:spPr>
        <a:xfrm rot="5400000">
          <a:off x="5767027" y="-1580991"/>
          <a:ext cx="812407" cy="10596662"/>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WGS reported out as </a:t>
          </a:r>
          <a:r>
            <a:rPr lang="en-US" sz="2300" b="1" kern="1200" dirty="0" err="1"/>
            <a:t>wgMLSType</a:t>
          </a:r>
          <a:endParaRPr lang="en-US" sz="2300" b="1" kern="1200" dirty="0"/>
        </a:p>
        <a:p>
          <a:pPr marL="228600" lvl="1" indent="-228600" algn="l" defTabSz="1022350">
            <a:lnSpc>
              <a:spcPct val="90000"/>
            </a:lnSpc>
            <a:spcBef>
              <a:spcPct val="0"/>
            </a:spcBef>
            <a:spcAft>
              <a:spcPct val="15000"/>
            </a:spcAft>
            <a:buChar char="•"/>
          </a:pPr>
          <a:r>
            <a:rPr lang="en-US" sz="2300" kern="1200" dirty="0"/>
            <a:t>Whole-genome single nucleotide polymorphisms (</a:t>
          </a:r>
          <a:r>
            <a:rPr lang="en-US" sz="2300" b="1" kern="1200" dirty="0" err="1"/>
            <a:t>wgSNP</a:t>
          </a:r>
          <a:r>
            <a:rPr lang="en-US" sz="2300" b="1" kern="1200" dirty="0"/>
            <a:t>)</a:t>
          </a:r>
        </a:p>
      </dsp:txBody>
      <dsp:txXfrm rot="-5400000">
        <a:off x="874900" y="3350794"/>
        <a:ext cx="10557004" cy="733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D8D5B-3DB6-48BA-BD26-29E72192399D}">
      <dsp:nvSpPr>
        <dsp:cNvPr id="0" name=""/>
        <dsp:cNvSpPr/>
      </dsp:nvSpPr>
      <dsp:spPr>
        <a:xfrm>
          <a:off x="823" y="0"/>
          <a:ext cx="2140334" cy="5257800"/>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8.5.2021</a:t>
          </a:r>
        </a:p>
      </dsp:txBody>
      <dsp:txXfrm>
        <a:off x="823" y="0"/>
        <a:ext cx="2140334" cy="1577340"/>
      </dsp:txXfrm>
    </dsp:sp>
    <dsp:sp modelId="{8EA6BF4F-2E1F-4158-A9E4-DB4C00597D70}">
      <dsp:nvSpPr>
        <dsp:cNvPr id="0" name=""/>
        <dsp:cNvSpPr/>
      </dsp:nvSpPr>
      <dsp:spPr>
        <a:xfrm>
          <a:off x="214856" y="1577340"/>
          <a:ext cx="1712267" cy="3417570"/>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MIRU/MIRU2 genotypes match for the 2 patients</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Match with Mecklenburg County 85 year old diagnosed earlier 2021</a:t>
          </a:r>
        </a:p>
      </dsp:txBody>
      <dsp:txXfrm>
        <a:off x="265007" y="1627491"/>
        <a:ext cx="1611965" cy="3317268"/>
      </dsp:txXfrm>
    </dsp:sp>
    <dsp:sp modelId="{4CDB6CD6-A6E3-46D2-AD27-2538D4411C16}">
      <dsp:nvSpPr>
        <dsp:cNvPr id="0" name=""/>
        <dsp:cNvSpPr/>
      </dsp:nvSpPr>
      <dsp:spPr>
        <a:xfrm>
          <a:off x="2301682" y="0"/>
          <a:ext cx="2140334" cy="5257800"/>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8.6.21</a:t>
          </a:r>
        </a:p>
      </dsp:txBody>
      <dsp:txXfrm>
        <a:off x="2301682" y="0"/>
        <a:ext cx="2140334" cy="1577340"/>
      </dsp:txXfrm>
    </dsp:sp>
    <dsp:sp modelId="{E24B1EE3-8514-41E6-BEC7-82DCC7D64F5B}">
      <dsp:nvSpPr>
        <dsp:cNvPr id="0" name=""/>
        <dsp:cNvSpPr/>
      </dsp:nvSpPr>
      <dsp:spPr>
        <a:xfrm>
          <a:off x="2515716" y="1577340"/>
          <a:ext cx="1712267" cy="3417570"/>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err="1"/>
            <a:t>wgMLSType</a:t>
          </a:r>
          <a:r>
            <a:rPr lang="en-US" sz="1800" kern="1200" dirty="0"/>
            <a:t>, </a:t>
          </a:r>
          <a:r>
            <a:rPr lang="en-US" sz="1800" kern="1200" dirty="0" err="1"/>
            <a:t>GenType</a:t>
          </a:r>
          <a:r>
            <a:rPr lang="en-US" sz="1800" kern="1200" dirty="0"/>
            <a:t> and </a:t>
          </a:r>
          <a:r>
            <a:rPr lang="en-US" sz="1800" kern="1200" dirty="0" err="1"/>
            <a:t>PCRType</a:t>
          </a:r>
          <a:r>
            <a:rPr lang="en-US" sz="1800" kern="1200" dirty="0"/>
            <a:t> match each other and the 85 year old case</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err="1"/>
            <a:t>wgSNP</a:t>
          </a:r>
          <a:r>
            <a:rPr lang="en-US" sz="1800" kern="1200" dirty="0"/>
            <a:t> requested</a:t>
          </a:r>
        </a:p>
      </dsp:txBody>
      <dsp:txXfrm>
        <a:off x="2565867" y="1627491"/>
        <a:ext cx="1611965" cy="3317268"/>
      </dsp:txXfrm>
    </dsp:sp>
    <dsp:sp modelId="{9D5F016B-59FD-4022-AC74-616DF1FB0412}">
      <dsp:nvSpPr>
        <dsp:cNvPr id="0" name=""/>
        <dsp:cNvSpPr/>
      </dsp:nvSpPr>
      <dsp:spPr>
        <a:xfrm>
          <a:off x="4602542" y="0"/>
          <a:ext cx="2140334" cy="5257800"/>
        </a:xfrm>
        <a:prstGeom prst="roundRect">
          <a:avLst>
            <a:gd name="adj" fmla="val 10000"/>
          </a:avLst>
        </a:prstGeom>
        <a:solidFill>
          <a:schemeClr val="accent3"/>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8.26.21</a:t>
          </a:r>
        </a:p>
      </dsp:txBody>
      <dsp:txXfrm>
        <a:off x="4602542" y="0"/>
        <a:ext cx="2140334" cy="1577340"/>
      </dsp:txXfrm>
    </dsp:sp>
    <dsp:sp modelId="{BBD5B240-D366-4210-96A7-C31E2D985A4B}">
      <dsp:nvSpPr>
        <dsp:cNvPr id="0" name=""/>
        <dsp:cNvSpPr/>
      </dsp:nvSpPr>
      <dsp:spPr>
        <a:xfrm>
          <a:off x="4816575" y="1577340"/>
          <a:ext cx="1712267" cy="3417570"/>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Phylogenetic tree does not rule out contamination but also does not rule out recent transmission.</a:t>
          </a:r>
        </a:p>
        <a:p>
          <a:pPr marL="0" lvl="0" indent="0" algn="ctr" defTabSz="711200">
            <a:lnSpc>
              <a:spcPct val="90000"/>
            </a:lnSpc>
            <a:spcBef>
              <a:spcPct val="0"/>
            </a:spcBef>
            <a:spcAft>
              <a:spcPct val="35000"/>
            </a:spcAft>
            <a:buNone/>
          </a:pPr>
          <a:r>
            <a:rPr lang="en-US" sz="1600" kern="1200" dirty="0"/>
            <a:t>Only other recent case with the genotype is 2020 TN case, 10 SNPs away</a:t>
          </a:r>
        </a:p>
      </dsp:txBody>
      <dsp:txXfrm>
        <a:off x="4866726" y="1627491"/>
        <a:ext cx="1611965" cy="33172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D44A3-ED57-4E5A-9063-8F93845D316B}"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00CEE-1EB2-4D16-800A-3E1A5F75ACB6}" type="slidenum">
              <a:rPr lang="en-US" smtClean="0"/>
              <a:t>‹#›</a:t>
            </a:fld>
            <a:endParaRPr lang="en-US"/>
          </a:p>
        </p:txBody>
      </p:sp>
    </p:spTree>
    <p:extLst>
      <p:ext uri="{BB962C8B-B14F-4D97-AF65-F5344CB8AC3E}">
        <p14:creationId xmlns:p14="http://schemas.microsoft.com/office/powerpoint/2010/main" val="66403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8FE-BB44-45A2-A4A6-1C52419A50BD}" type="slidenum">
              <a:rPr lang="en-US" smtClean="0"/>
              <a:t>30</a:t>
            </a:fld>
            <a:endParaRPr lang="en-US" dirty="0"/>
          </a:p>
        </p:txBody>
      </p:sp>
    </p:spTree>
    <p:extLst>
      <p:ext uri="{BB962C8B-B14F-4D97-AF65-F5344CB8AC3E}">
        <p14:creationId xmlns:p14="http://schemas.microsoft.com/office/powerpoint/2010/main" val="43438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B58FE-BB44-45A2-A4A6-1C52419A50BD}"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6040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BCC0F-8B61-4311-8C7E-9551EE52C71D}" type="slidenum">
              <a:rPr lang="en-US" altLang="en-US"/>
              <a:pPr/>
              <a:t>32</a:t>
            </a:fld>
            <a:endParaRPr lang="en-US" altLang="en-US" dirty="0"/>
          </a:p>
        </p:txBody>
      </p:sp>
      <p:sp>
        <p:nvSpPr>
          <p:cNvPr id="1209346" name="Rectangle 2"/>
          <p:cNvSpPr>
            <a:spLocks noGrp="1" noRot="1" noChangeAspect="1" noChangeArrowheads="1" noTextEdit="1"/>
          </p:cNvSpPr>
          <p:nvPr>
            <p:ph type="sldImg"/>
          </p:nvPr>
        </p:nvSpPr>
        <p:spPr>
          <a:ln/>
        </p:spPr>
      </p:sp>
      <p:sp>
        <p:nvSpPr>
          <p:cNvPr id="1209347" name="Rectangle 3"/>
          <p:cNvSpPr>
            <a:spLocks noGrp="1" noChangeArrowheads="1"/>
          </p:cNvSpPr>
          <p:nvPr>
            <p:ph type="body" idx="1"/>
          </p:nvPr>
        </p:nvSpPr>
        <p:spPr/>
        <p:txBody>
          <a:bodyPr/>
          <a:lstStyle/>
          <a:p>
            <a:endParaRPr lang="en-US" altLang="en-US" sz="800" dirty="0"/>
          </a:p>
        </p:txBody>
      </p:sp>
    </p:spTree>
    <p:extLst>
      <p:ext uri="{BB962C8B-B14F-4D97-AF65-F5344CB8AC3E}">
        <p14:creationId xmlns:p14="http://schemas.microsoft.com/office/powerpoint/2010/main" val="391018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7DCD2A6-7733-4759-8AAD-9400CBEF6D83}"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ltLang="en-US" sz="1300" dirty="0"/>
          </a:p>
        </p:txBody>
      </p:sp>
    </p:spTree>
    <p:extLst>
      <p:ext uri="{BB962C8B-B14F-4D97-AF65-F5344CB8AC3E}">
        <p14:creationId xmlns:p14="http://schemas.microsoft.com/office/powerpoint/2010/main" val="126144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4966CB3-77E6-4E5B-8FBE-9841B80A7BBD}"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3720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7690D3-93D1-4A9B-B963-F80D419F0D10}"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altLang="en-US" sz="1800" b="0" i="0" u="none" strike="noStrike" kern="0" cap="none" spc="0" normalizeH="0" baseline="0" noProof="0" dirty="0">
              <a:ln>
                <a:noFill/>
              </a:ln>
              <a:solidFill>
                <a:sysClr val="windowText" lastClr="000000"/>
              </a:solidFill>
              <a:effectLst/>
              <a:uLnTx/>
              <a:uFillTx/>
            </a:endParaRPr>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4153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42C9D-2760-4B5A-A837-D8A8E50C83E7}" type="slidenum">
              <a:rPr lang="en-US" altLang="en-US"/>
              <a:pPr/>
              <a:t>45</a:t>
            </a:fld>
            <a:endParaRPr lang="en-US" altLang="en-US"/>
          </a:p>
        </p:txBody>
      </p:sp>
      <p:sp>
        <p:nvSpPr>
          <p:cNvPr id="1308674" name="Rectangle 2"/>
          <p:cNvSpPr>
            <a:spLocks noGrp="1" noRot="1" noChangeAspect="1" noChangeArrowheads="1" noTextEdit="1"/>
          </p:cNvSpPr>
          <p:nvPr>
            <p:ph type="sldImg"/>
          </p:nvPr>
        </p:nvSpPr>
        <p:spPr>
          <a:ln/>
        </p:spPr>
      </p:sp>
      <p:sp>
        <p:nvSpPr>
          <p:cNvPr id="130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8532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gray">
          <a:xfrm>
            <a:off x="1016000" y="2528888"/>
            <a:ext cx="42333" cy="1052512"/>
          </a:xfrm>
          <a:prstGeom prst="rect">
            <a:avLst/>
          </a:prstGeom>
          <a:gradFill rotWithShape="1">
            <a:gsLst>
              <a:gs pos="0">
                <a:srgbClr val="000068"/>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dirty="0">
              <a:solidFill>
                <a:srgbClr val="000000"/>
              </a:solidFill>
            </a:endParaRPr>
          </a:p>
        </p:txBody>
      </p:sp>
      <p:sp>
        <p:nvSpPr>
          <p:cNvPr id="5" name="Rectangle 5"/>
          <p:cNvSpPr>
            <a:spLocks noChangeArrowheads="1"/>
          </p:cNvSpPr>
          <p:nvPr userDrawn="1"/>
        </p:nvSpPr>
        <p:spPr bwMode="gray">
          <a:xfrm>
            <a:off x="590551" y="3319463"/>
            <a:ext cx="10968567" cy="31750"/>
          </a:xfrm>
          <a:prstGeom prst="rect">
            <a:avLst/>
          </a:prstGeom>
          <a:gradFill rotWithShape="1">
            <a:gsLst>
              <a:gs pos="0">
                <a:schemeClr val="hlink"/>
              </a:gs>
              <a:gs pos="100000">
                <a:srgbClr val="00006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dirty="0">
              <a:solidFill>
                <a:srgbClr val="000000"/>
              </a:solidFill>
            </a:endParaRPr>
          </a:p>
        </p:txBody>
      </p:sp>
      <p:sp>
        <p:nvSpPr>
          <p:cNvPr id="406530" name="Rectangle 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4065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 name="Slide Number Placeholder 1"/>
          <p:cNvSpPr>
            <a:spLocks noGrp="1"/>
          </p:cNvSpPr>
          <p:nvPr>
            <p:ph type="sldNum" sz="quarter" idx="10"/>
          </p:nvPr>
        </p:nvSpPr>
        <p:spPr/>
        <p:txBody>
          <a:bodyPr/>
          <a:lstStyle>
            <a:lvl1pPr algn="l">
              <a:defRPr/>
            </a:lvl1pPr>
          </a:lstStyle>
          <a:p>
            <a:fld id="{211F37A5-6D65-4126-80E6-BB85AD81262D}" type="slidenum">
              <a:rPr lang="en-US" smtClean="0"/>
              <a:pPr/>
              <a:t>‹#›</a:t>
            </a:fld>
            <a:endParaRPr lang="en-US" dirty="0"/>
          </a:p>
        </p:txBody>
      </p:sp>
    </p:spTree>
    <p:extLst>
      <p:ext uri="{BB962C8B-B14F-4D97-AF65-F5344CB8AC3E}">
        <p14:creationId xmlns:p14="http://schemas.microsoft.com/office/powerpoint/2010/main" val="99672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62765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408553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319429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able Placeholder 2"/>
          <p:cNvSpPr>
            <a:spLocks noGrp="1"/>
          </p:cNvSpPr>
          <p:nvPr>
            <p:ph type="tbl" idx="1"/>
          </p:nvPr>
        </p:nvSpPr>
        <p:spPr>
          <a:xfrm>
            <a:off x="1576917" y="2017713"/>
            <a:ext cx="10363200" cy="4114800"/>
          </a:xfrm>
        </p:spPr>
        <p:txBody>
          <a:bodyPr/>
          <a:lstStyle/>
          <a:p>
            <a:pPr lvl="0"/>
            <a:endParaRPr lang="en-US" noProof="0" dirty="0"/>
          </a:p>
        </p:txBody>
      </p:sp>
      <p:sp>
        <p:nvSpPr>
          <p:cNvPr id="5" name="Slide Number Placeholder 4"/>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3781773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76917" y="41513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124945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4584" y="214313"/>
            <a:ext cx="1040553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405427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1534879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Tree>
    <p:extLst>
      <p:ext uri="{BB962C8B-B14F-4D97-AF65-F5344CB8AC3E}">
        <p14:creationId xmlns:p14="http://schemas.microsoft.com/office/powerpoint/2010/main" val="3040642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549400" y="6243638"/>
            <a:ext cx="2540000" cy="457200"/>
          </a:xfrm>
        </p:spPr>
        <p:txBody>
          <a:bodyPr/>
          <a:lstStyle>
            <a:lvl1pPr>
              <a:defRPr/>
            </a:lvl1pPr>
          </a:lstStyle>
          <a:p>
            <a:endParaRPr lang="en-US" altLang="en-US"/>
          </a:p>
        </p:txBody>
      </p:sp>
    </p:spTree>
    <p:extLst>
      <p:ext uri="{BB962C8B-B14F-4D97-AF65-F5344CB8AC3E}">
        <p14:creationId xmlns:p14="http://schemas.microsoft.com/office/powerpoint/2010/main" val="289086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D7410E-EC4C-489B-A61D-6D45A84D073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151615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152401"/>
            <a:ext cx="10390716" cy="1462087"/>
          </a:xfrm>
        </p:spPr>
        <p:txBody>
          <a:bodyPr/>
          <a:lstStyle>
            <a:lvl1pPr algn="ctr">
              <a:defRPr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5" name="Slide Number Placeholder 4"/>
          <p:cNvSpPr>
            <a:spLocks noGrp="1"/>
          </p:cNvSpPr>
          <p:nvPr>
            <p:ph type="sldNum" sz="quarter" idx="11"/>
          </p:nvPr>
        </p:nvSpPr>
        <p:spPr/>
        <p:txBody>
          <a:bodyPr/>
          <a:lstStyle>
            <a:lvl1pPr algn="l">
              <a:defRPr/>
            </a:lvl1pPr>
          </a:lstStyle>
          <a:p>
            <a:fld id="{211F37A5-6D65-4126-80E6-BB85AD81262D}" type="slidenum">
              <a:rPr lang="en-US" smtClean="0"/>
              <a:pPr/>
              <a:t>‹#›</a:t>
            </a:fld>
            <a:endParaRPr lang="en-US" dirty="0"/>
          </a:p>
        </p:txBody>
      </p:sp>
    </p:spTree>
    <p:extLst>
      <p:ext uri="{BB962C8B-B14F-4D97-AF65-F5344CB8AC3E}">
        <p14:creationId xmlns:p14="http://schemas.microsoft.com/office/powerpoint/2010/main" val="46371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7410E-EC4C-489B-A61D-6D45A84D073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2126756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D7410E-EC4C-489B-A61D-6D45A84D073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201400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D7410E-EC4C-489B-A61D-6D45A84D0737}"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45064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D7410E-EC4C-489B-A61D-6D45A84D0737}"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234069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D7410E-EC4C-489B-A61D-6D45A84D0737}"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186469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7410E-EC4C-489B-A61D-6D45A84D0737}"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1428902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D7410E-EC4C-489B-A61D-6D45A84D0737}"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2316767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D7410E-EC4C-489B-A61D-6D45A84D0737}"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3892332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7410E-EC4C-489B-A61D-6D45A84D073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2931901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7410E-EC4C-489B-A61D-6D45A84D073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6207D-FE6D-4010-995F-A06471EBF073}" type="slidenum">
              <a:rPr lang="en-US" smtClean="0"/>
              <a:t>‹#›</a:t>
            </a:fld>
            <a:endParaRPr lang="en-US"/>
          </a:p>
        </p:txBody>
      </p:sp>
    </p:spTree>
    <p:extLst>
      <p:ext uri="{BB962C8B-B14F-4D97-AF65-F5344CB8AC3E}">
        <p14:creationId xmlns:p14="http://schemas.microsoft.com/office/powerpoint/2010/main" val="223821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lgn="l">
              <a:defRPr/>
            </a:lvl1pPr>
          </a:lstStyle>
          <a:p>
            <a:fld id="{211F37A5-6D65-4126-80E6-BB85AD81262D}" type="slidenum">
              <a:rPr lang="en-US" smtClean="0"/>
              <a:pPr/>
              <a:t>‹#›</a:t>
            </a:fld>
            <a:endParaRPr lang="en-US" dirty="0"/>
          </a:p>
        </p:txBody>
      </p:sp>
    </p:spTree>
    <p:extLst>
      <p:ext uri="{BB962C8B-B14F-4D97-AF65-F5344CB8AC3E}">
        <p14:creationId xmlns:p14="http://schemas.microsoft.com/office/powerpoint/2010/main" val="343826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119073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170437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341771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418188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141825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fld id="{211F37A5-6D65-4126-80E6-BB85AD81262D}" type="slidenum">
              <a:rPr lang="en-US" smtClean="0"/>
              <a:t>‹#›</a:t>
            </a:fld>
            <a:endParaRPr lang="en-US" dirty="0"/>
          </a:p>
        </p:txBody>
      </p:sp>
    </p:spTree>
    <p:extLst>
      <p:ext uri="{BB962C8B-B14F-4D97-AF65-F5344CB8AC3E}">
        <p14:creationId xmlns:p14="http://schemas.microsoft.com/office/powerpoint/2010/main" val="256692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67000">
              <a:schemeClr val="bg1">
                <a:lumMod val="25000"/>
              </a:schemeClr>
            </a:gs>
            <a:gs pos="95000">
              <a:srgbClr val="2A1898"/>
            </a:gs>
          </a:gsLst>
          <a:lin ang="5400000" scaled="1"/>
          <a:tileRect/>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914400" y="152400"/>
            <a:ext cx="1039071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p:cNvCxnSpPr/>
          <p:nvPr userDrawn="1"/>
        </p:nvCxnSpPr>
        <p:spPr>
          <a:xfrm>
            <a:off x="914400" y="1676400"/>
            <a:ext cx="10261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101600" y="64008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F37A5-6D65-4126-80E6-BB85AD81262D}" type="slidenum">
              <a:rPr lang="en-US" smtClean="0"/>
              <a:pPr/>
              <a:t>‹#›</a:t>
            </a:fld>
            <a:endParaRPr lang="en-US" dirty="0"/>
          </a:p>
        </p:txBody>
      </p:sp>
    </p:spTree>
    <p:extLst>
      <p:ext uri="{BB962C8B-B14F-4D97-AF65-F5344CB8AC3E}">
        <p14:creationId xmlns:p14="http://schemas.microsoft.com/office/powerpoint/2010/main" val="231631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0" r:id="rId18"/>
  </p:sldLayoutIdLst>
  <p:hf hdr="0" ftr="0" dt="0"/>
  <p:txStyles>
    <p:titleStyle>
      <a:lvl1pPr algn="ctr" rtl="0" eaLnBrk="0" fontAlgn="base" hangingPunct="0">
        <a:spcBef>
          <a:spcPct val="0"/>
        </a:spcBef>
        <a:spcAft>
          <a:spcPct val="0"/>
        </a:spcAft>
        <a:defRPr sz="3600" b="1">
          <a:solidFill>
            <a:srgbClr val="FFFF99"/>
          </a:solidFill>
          <a:latin typeface="+mj-lt"/>
          <a:ea typeface="+mj-ea"/>
          <a:cs typeface="Calibri" pitchFamily="34" charset="0"/>
        </a:defRPr>
      </a:lvl1pPr>
      <a:lvl2pPr algn="ctr" rtl="0" eaLnBrk="0" fontAlgn="base" hangingPunct="0">
        <a:spcBef>
          <a:spcPct val="0"/>
        </a:spcBef>
        <a:spcAft>
          <a:spcPct val="0"/>
        </a:spcAft>
        <a:defRPr sz="3600">
          <a:solidFill>
            <a:srgbClr val="FFFF99"/>
          </a:solidFill>
          <a:latin typeface="Calibri" pitchFamily="34" charset="0"/>
          <a:cs typeface="Calibri" pitchFamily="34" charset="0"/>
        </a:defRPr>
      </a:lvl2pPr>
      <a:lvl3pPr algn="ctr" rtl="0" eaLnBrk="0" fontAlgn="base" hangingPunct="0">
        <a:spcBef>
          <a:spcPct val="0"/>
        </a:spcBef>
        <a:spcAft>
          <a:spcPct val="0"/>
        </a:spcAft>
        <a:defRPr sz="3600">
          <a:solidFill>
            <a:srgbClr val="FFFF99"/>
          </a:solidFill>
          <a:latin typeface="Calibri" pitchFamily="34" charset="0"/>
          <a:cs typeface="Calibri" pitchFamily="34" charset="0"/>
        </a:defRPr>
      </a:lvl3pPr>
      <a:lvl4pPr algn="ctr" rtl="0" eaLnBrk="0" fontAlgn="base" hangingPunct="0">
        <a:spcBef>
          <a:spcPct val="0"/>
        </a:spcBef>
        <a:spcAft>
          <a:spcPct val="0"/>
        </a:spcAft>
        <a:defRPr sz="3600">
          <a:solidFill>
            <a:srgbClr val="FFFF99"/>
          </a:solidFill>
          <a:latin typeface="Calibri" pitchFamily="34" charset="0"/>
          <a:cs typeface="Calibri" pitchFamily="34" charset="0"/>
        </a:defRPr>
      </a:lvl4pPr>
      <a:lvl5pPr algn="ctr" rtl="0" eaLnBrk="0" fontAlgn="base" hangingPunct="0">
        <a:spcBef>
          <a:spcPct val="0"/>
        </a:spcBef>
        <a:spcAft>
          <a:spcPct val="0"/>
        </a:spcAft>
        <a:defRPr sz="3600">
          <a:solidFill>
            <a:srgbClr val="FFFF99"/>
          </a:solidFill>
          <a:latin typeface="Calibri" pitchFamily="34" charset="0"/>
          <a:cs typeface="Calibri" pitchFamily="34" charset="0"/>
        </a:defRPr>
      </a:lvl5pPr>
      <a:lvl6pPr marL="457200" algn="l" rtl="0" fontAlgn="base">
        <a:spcBef>
          <a:spcPct val="0"/>
        </a:spcBef>
        <a:spcAft>
          <a:spcPct val="0"/>
        </a:spcAft>
        <a:defRPr sz="3600">
          <a:solidFill>
            <a:srgbClr val="FFFF99"/>
          </a:solidFill>
          <a:latin typeface="Tahoma" pitchFamily="34" charset="0"/>
        </a:defRPr>
      </a:lvl6pPr>
      <a:lvl7pPr marL="914400" algn="l" rtl="0" fontAlgn="base">
        <a:spcBef>
          <a:spcPct val="0"/>
        </a:spcBef>
        <a:spcAft>
          <a:spcPct val="0"/>
        </a:spcAft>
        <a:defRPr sz="3600">
          <a:solidFill>
            <a:srgbClr val="FFFF99"/>
          </a:solidFill>
          <a:latin typeface="Tahoma" pitchFamily="34" charset="0"/>
        </a:defRPr>
      </a:lvl7pPr>
      <a:lvl8pPr marL="1371600" algn="l" rtl="0" fontAlgn="base">
        <a:spcBef>
          <a:spcPct val="0"/>
        </a:spcBef>
        <a:spcAft>
          <a:spcPct val="0"/>
        </a:spcAft>
        <a:defRPr sz="3600">
          <a:solidFill>
            <a:srgbClr val="FFFF99"/>
          </a:solidFill>
          <a:latin typeface="Tahoma" pitchFamily="34" charset="0"/>
        </a:defRPr>
      </a:lvl8pPr>
      <a:lvl9pPr marL="1828800" algn="l" rtl="0" fontAlgn="base">
        <a:spcBef>
          <a:spcPct val="0"/>
        </a:spcBef>
        <a:spcAft>
          <a:spcPct val="0"/>
        </a:spcAft>
        <a:defRPr sz="3600">
          <a:solidFill>
            <a:srgbClr val="FFFF99"/>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400">
          <a:solidFill>
            <a:srgbClr val="FFFFFF"/>
          </a:solidFill>
          <a:latin typeface="+mn-lt"/>
          <a:ea typeface="+mn-ea"/>
          <a:cs typeface="Calibri"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rgbClr val="FFFFFF"/>
          </a:solidFill>
          <a:latin typeface="+mn-lt"/>
          <a:cs typeface="Calibri"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rgbClr val="FFFFFF"/>
          </a:solidFill>
          <a:latin typeface="+mn-lt"/>
          <a:cs typeface="Calibri"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400">
          <a:solidFill>
            <a:srgbClr val="FFFFFF"/>
          </a:solidFill>
          <a:latin typeface="+mn-lt"/>
          <a:cs typeface="Calibri"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400">
          <a:solidFill>
            <a:srgbClr val="FFFFFF"/>
          </a:solidFill>
          <a:latin typeface="+mn-lt"/>
          <a:cs typeface="Calibri"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800">
          <a:solidFill>
            <a:schemeClr val="bg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800">
          <a:solidFill>
            <a:schemeClr val="bg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800">
          <a:solidFill>
            <a:schemeClr val="bg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8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7410E-EC4C-489B-A61D-6D45A84D0737}" type="datetimeFigureOut">
              <a:rPr lang="en-US" smtClean="0"/>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6207D-FE6D-4010-995F-A06471EBF073}" type="slidenum">
              <a:rPr lang="en-US" smtClean="0"/>
              <a:t>‹#›</a:t>
            </a:fld>
            <a:endParaRPr lang="en-US"/>
          </a:p>
        </p:txBody>
      </p:sp>
    </p:spTree>
    <p:extLst>
      <p:ext uri="{BB962C8B-B14F-4D97-AF65-F5344CB8AC3E}">
        <p14:creationId xmlns:p14="http://schemas.microsoft.com/office/powerpoint/2010/main" val="41560515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tb/programs/genotyping/" TargetMode="External"/><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05912"/>
            <a:ext cx="10833100" cy="1787317"/>
          </a:xfrm>
        </p:spPr>
        <p:txBody>
          <a:bodyPr>
            <a:normAutofit/>
          </a:bodyPr>
          <a:lstStyle/>
          <a:p>
            <a:r>
              <a:rPr lang="en-US" sz="4000" b="1" dirty="0"/>
              <a:t>Double Trouble:</a:t>
            </a:r>
            <a:br>
              <a:rPr lang="en-US" sz="4000" b="1" dirty="0"/>
            </a:br>
            <a:r>
              <a:rPr lang="en-US" sz="4000" b="1" dirty="0"/>
              <a:t>A Tale of TB in Two Cities</a:t>
            </a:r>
          </a:p>
        </p:txBody>
      </p:sp>
      <p:sp>
        <p:nvSpPr>
          <p:cNvPr id="3" name="Subtitle 2"/>
          <p:cNvSpPr>
            <a:spLocks noGrp="1"/>
          </p:cNvSpPr>
          <p:nvPr>
            <p:ph type="subTitle" idx="1"/>
          </p:nvPr>
        </p:nvSpPr>
        <p:spPr>
          <a:xfrm>
            <a:off x="1837592" y="3924299"/>
            <a:ext cx="8534400" cy="1341311"/>
          </a:xfrm>
        </p:spPr>
        <p:txBody>
          <a:bodyPr/>
          <a:lstStyle/>
          <a:p>
            <a:r>
              <a:rPr lang="en-US" sz="2400" dirty="0"/>
              <a:t>Amina Ahmed, MD</a:t>
            </a:r>
          </a:p>
          <a:p>
            <a:r>
              <a:rPr lang="en-US" sz="2400" dirty="0"/>
              <a:t>October 6, 2021</a:t>
            </a:r>
          </a:p>
        </p:txBody>
      </p:sp>
      <p:cxnSp>
        <p:nvCxnSpPr>
          <p:cNvPr id="5" name="Straight Connector 4"/>
          <p:cNvCxnSpPr/>
          <p:nvPr/>
        </p:nvCxnSpPr>
        <p:spPr bwMode="auto">
          <a:xfrm flipV="1">
            <a:off x="790412" y="2960176"/>
            <a:ext cx="10414861" cy="108488"/>
          </a:xfrm>
          <a:prstGeom prst="line">
            <a:avLst/>
          </a:prstGeom>
          <a:noFill/>
          <a:ln w="1174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LC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970" y="5267779"/>
            <a:ext cx="3261360" cy="136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21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D964-D414-4003-800F-FBE840D192C2}"/>
              </a:ext>
            </a:extLst>
          </p:cNvPr>
          <p:cNvSpPr>
            <a:spLocks noGrp="1"/>
          </p:cNvSpPr>
          <p:nvPr>
            <p:ph type="title"/>
          </p:nvPr>
        </p:nvSpPr>
        <p:spPr>
          <a:xfrm>
            <a:off x="604911" y="393895"/>
            <a:ext cx="10390717" cy="1255747"/>
          </a:xfrm>
        </p:spPr>
        <p:txBody>
          <a:bodyPr/>
          <a:lstStyle/>
          <a:p>
            <a:r>
              <a:rPr lang="en-US" dirty="0"/>
              <a:t>Review of False-Positive Cultures </a:t>
            </a:r>
            <a:br>
              <a:rPr lang="en-US" dirty="0"/>
            </a:br>
            <a:r>
              <a:rPr lang="en-US" dirty="0"/>
              <a:t>for </a:t>
            </a:r>
            <a:r>
              <a:rPr lang="en-US" i="1" dirty="0"/>
              <a:t>M. tuberculosis</a:t>
            </a:r>
          </a:p>
        </p:txBody>
      </p:sp>
      <p:sp>
        <p:nvSpPr>
          <p:cNvPr id="3" name="Content Placeholder 2">
            <a:extLst>
              <a:ext uri="{FF2B5EF4-FFF2-40B4-BE49-F238E27FC236}">
                <a16:creationId xmlns:a16="http://schemas.microsoft.com/office/drawing/2014/main" id="{52F04AEA-1F35-4840-8CE8-F7F5360DDE0E}"/>
              </a:ext>
            </a:extLst>
          </p:cNvPr>
          <p:cNvSpPr>
            <a:spLocks noGrp="1"/>
          </p:cNvSpPr>
          <p:nvPr>
            <p:ph idx="1"/>
          </p:nvPr>
        </p:nvSpPr>
        <p:spPr>
          <a:xfrm>
            <a:off x="478301" y="1848899"/>
            <a:ext cx="11461815" cy="4411223"/>
          </a:xfrm>
        </p:spPr>
        <p:txBody>
          <a:bodyPr/>
          <a:lstStyle/>
          <a:p>
            <a:pPr algn="l"/>
            <a:r>
              <a:rPr lang="en-US" sz="2200" i="0" u="none" strike="noStrike" baseline="0" dirty="0"/>
              <a:t>Review of 14 studies evaluating &gt; 100 patients</a:t>
            </a:r>
          </a:p>
          <a:p>
            <a:pPr lvl="1"/>
            <a:r>
              <a:rPr lang="en-US" sz="2200" i="0" u="none" strike="noStrike" baseline="0" dirty="0"/>
              <a:t>False-positive cultures were identified in 13 (93%)</a:t>
            </a:r>
          </a:p>
          <a:p>
            <a:pPr lvl="1"/>
            <a:r>
              <a:rPr lang="en-US" sz="2200" dirty="0"/>
              <a:t>Median false-positive rate was 3.1 %</a:t>
            </a:r>
          </a:p>
          <a:p>
            <a:pPr lvl="1"/>
            <a:endParaRPr lang="en-US" sz="2200" dirty="0"/>
          </a:p>
          <a:p>
            <a:pPr algn="l"/>
            <a:r>
              <a:rPr lang="en-US" sz="2200" i="0" u="none" strike="noStrike" baseline="0" dirty="0"/>
              <a:t>Of 236 patients with false-positive cultures reported in detail, 158 (67%) were treated</a:t>
            </a:r>
          </a:p>
          <a:p>
            <a:pPr lvl="1"/>
            <a:r>
              <a:rPr lang="en-US" sz="2200" dirty="0"/>
              <a:t>Toxicity, unnecessary hospitalization/testing/contact investigation</a:t>
            </a:r>
          </a:p>
          <a:p>
            <a:endParaRPr lang="en-US" sz="2200" i="0" u="none" strike="noStrike" baseline="0" dirty="0"/>
          </a:p>
          <a:p>
            <a:r>
              <a:rPr lang="en-US" sz="2200" i="0" u="none" strike="noStrike" baseline="0" dirty="0"/>
              <a:t>Having a single positive culture was a sensitive but nonspecific criterion for detecting false-positive cultures. </a:t>
            </a:r>
          </a:p>
          <a:p>
            <a:pPr lvl="1"/>
            <a:r>
              <a:rPr lang="en-US" sz="2200" i="0" u="none" strike="noStrike" baseline="0" dirty="0"/>
              <a:t>TB control programs should develop procedures to identify patients with only 1 positive culture. </a:t>
            </a:r>
            <a:endParaRPr lang="en-US" sz="2200" dirty="0"/>
          </a:p>
        </p:txBody>
      </p:sp>
      <p:sp>
        <p:nvSpPr>
          <p:cNvPr id="4" name="TextBox 3">
            <a:extLst>
              <a:ext uri="{FF2B5EF4-FFF2-40B4-BE49-F238E27FC236}">
                <a16:creationId xmlns:a16="http://schemas.microsoft.com/office/drawing/2014/main" id="{FCBDE8C9-213D-40EB-8C25-A5725DC94406}"/>
              </a:ext>
            </a:extLst>
          </p:cNvPr>
          <p:cNvSpPr txBox="1"/>
          <p:nvPr/>
        </p:nvSpPr>
        <p:spPr>
          <a:xfrm>
            <a:off x="168813" y="6459379"/>
            <a:ext cx="3334043" cy="246221"/>
          </a:xfrm>
          <a:prstGeom prst="rect">
            <a:avLst/>
          </a:prstGeom>
          <a:noFill/>
        </p:spPr>
        <p:txBody>
          <a:bodyPr wrap="square" rtlCol="0">
            <a:spAutoFit/>
          </a:bodyPr>
          <a:lstStyle/>
          <a:p>
            <a:r>
              <a:rPr lang="en-US" sz="1000" dirty="0">
                <a:solidFill>
                  <a:schemeClr val="accent3"/>
                </a:solidFill>
              </a:rPr>
              <a:t>Clin Infect Dis 2000; 31: 1390</a:t>
            </a:r>
          </a:p>
        </p:txBody>
      </p:sp>
    </p:spTree>
    <p:extLst>
      <p:ext uri="{BB962C8B-B14F-4D97-AF65-F5344CB8AC3E}">
        <p14:creationId xmlns:p14="http://schemas.microsoft.com/office/powerpoint/2010/main" val="270083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descr="Graphical user interface, text&#10;&#10;Description automatically generated">
            <a:extLst>
              <a:ext uri="{FF2B5EF4-FFF2-40B4-BE49-F238E27FC236}">
                <a16:creationId xmlns:a16="http://schemas.microsoft.com/office/drawing/2014/main" id="{5270F955-9E67-49CE-BF43-981B25F1854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9477" y="1621777"/>
            <a:ext cx="10793046" cy="3614445"/>
          </a:xfrm>
        </p:spPr>
      </p:pic>
      <p:sp>
        <p:nvSpPr>
          <p:cNvPr id="10" name="TextBox 9">
            <a:extLst>
              <a:ext uri="{FF2B5EF4-FFF2-40B4-BE49-F238E27FC236}">
                <a16:creationId xmlns:a16="http://schemas.microsoft.com/office/drawing/2014/main" id="{04F7D799-C434-4653-903F-3C752C77B789}"/>
              </a:ext>
            </a:extLst>
          </p:cNvPr>
          <p:cNvSpPr txBox="1"/>
          <p:nvPr/>
        </p:nvSpPr>
        <p:spPr>
          <a:xfrm>
            <a:off x="404838" y="6351599"/>
            <a:ext cx="4346917" cy="246221"/>
          </a:xfrm>
          <a:prstGeom prst="rect">
            <a:avLst/>
          </a:prstGeom>
          <a:noFill/>
        </p:spPr>
        <p:txBody>
          <a:bodyPr wrap="square" rtlCol="0">
            <a:spAutoFit/>
          </a:bodyPr>
          <a:lstStyle/>
          <a:p>
            <a:r>
              <a:rPr lang="en-US" sz="1000" dirty="0">
                <a:solidFill>
                  <a:schemeClr val="accent3"/>
                </a:solidFill>
              </a:rPr>
              <a:t>IJTLD 2018: 22: 1239</a:t>
            </a:r>
          </a:p>
        </p:txBody>
      </p:sp>
    </p:spTree>
    <p:extLst>
      <p:ext uri="{BB962C8B-B14F-4D97-AF65-F5344CB8AC3E}">
        <p14:creationId xmlns:p14="http://schemas.microsoft.com/office/powerpoint/2010/main" val="330420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2597-12CB-455B-8741-B1D802D9EB62}"/>
              </a:ext>
            </a:extLst>
          </p:cNvPr>
          <p:cNvSpPr>
            <a:spLocks noGrp="1"/>
          </p:cNvSpPr>
          <p:nvPr>
            <p:ph type="title"/>
          </p:nvPr>
        </p:nvSpPr>
        <p:spPr/>
        <p:txBody>
          <a:bodyPr/>
          <a:lstStyle/>
          <a:p>
            <a:r>
              <a:rPr lang="en-US" dirty="0"/>
              <a:t>Who </a:t>
            </a:r>
            <a:r>
              <a:rPr lang="en-US" dirty="0" err="1"/>
              <a:t>Dunnit</a:t>
            </a:r>
            <a:r>
              <a:rPr lang="en-US" dirty="0"/>
              <a:t>?</a:t>
            </a:r>
          </a:p>
        </p:txBody>
      </p:sp>
      <p:sp>
        <p:nvSpPr>
          <p:cNvPr id="3" name="Content Placeholder 2">
            <a:extLst>
              <a:ext uri="{FF2B5EF4-FFF2-40B4-BE49-F238E27FC236}">
                <a16:creationId xmlns:a16="http://schemas.microsoft.com/office/drawing/2014/main" id="{D0A2EFF4-8632-4EDE-BAC8-0FF816EA7155}"/>
              </a:ext>
            </a:extLst>
          </p:cNvPr>
          <p:cNvSpPr>
            <a:spLocks noGrp="1"/>
          </p:cNvSpPr>
          <p:nvPr>
            <p:ph idx="1"/>
          </p:nvPr>
        </p:nvSpPr>
        <p:spPr>
          <a:xfrm>
            <a:off x="941917" y="1799767"/>
            <a:ext cx="10363200" cy="4114800"/>
          </a:xfrm>
        </p:spPr>
        <p:txBody>
          <a:bodyPr/>
          <a:lstStyle/>
          <a:p>
            <a:r>
              <a:rPr lang="en-US" dirty="0"/>
              <a:t>Endoscopy suite</a:t>
            </a:r>
          </a:p>
          <a:p>
            <a:pPr lvl="1"/>
            <a:r>
              <a:rPr lang="en-US" dirty="0"/>
              <a:t>Two separate rooms, two separate surgeons, two separate scopes</a:t>
            </a:r>
          </a:p>
          <a:p>
            <a:pPr lvl="1"/>
            <a:r>
              <a:rPr lang="en-US" dirty="0"/>
              <a:t>Did specimens get mixed up?</a:t>
            </a:r>
          </a:p>
          <a:p>
            <a:r>
              <a:rPr lang="en-US" dirty="0"/>
              <a:t>Laboratory</a:t>
            </a:r>
          </a:p>
          <a:p>
            <a:pPr lvl="1"/>
            <a:r>
              <a:rPr lang="en-US" dirty="0"/>
              <a:t>Contamination in processing?</a:t>
            </a:r>
          </a:p>
          <a:p>
            <a:pPr lvl="1"/>
            <a:r>
              <a:rPr lang="en-US" dirty="0"/>
              <a:t>Contamination when alerted? Pipette?</a:t>
            </a:r>
          </a:p>
          <a:p>
            <a:pPr lvl="1"/>
            <a:r>
              <a:rPr lang="en-US" dirty="0"/>
              <a:t>Resampled MGITs- both positive again</a:t>
            </a:r>
          </a:p>
          <a:p>
            <a:r>
              <a:rPr lang="en-US" dirty="0"/>
              <a:t>Next steps</a:t>
            </a:r>
          </a:p>
          <a:p>
            <a:pPr lvl="1"/>
            <a:r>
              <a:rPr lang="en-US" dirty="0"/>
              <a:t>Genotyping</a:t>
            </a:r>
          </a:p>
          <a:p>
            <a:endParaRPr lang="en-US" dirty="0"/>
          </a:p>
        </p:txBody>
      </p:sp>
    </p:spTree>
    <p:extLst>
      <p:ext uri="{BB962C8B-B14F-4D97-AF65-F5344CB8AC3E}">
        <p14:creationId xmlns:p14="http://schemas.microsoft.com/office/powerpoint/2010/main" val="422079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D5A-62C9-488D-8E3C-92BCC60FE416}"/>
              </a:ext>
            </a:extLst>
          </p:cNvPr>
          <p:cNvSpPr>
            <a:spLocks noGrp="1"/>
          </p:cNvSpPr>
          <p:nvPr>
            <p:ph type="title"/>
          </p:nvPr>
        </p:nvSpPr>
        <p:spPr/>
        <p:txBody>
          <a:bodyPr/>
          <a:lstStyle/>
          <a:p>
            <a:r>
              <a:rPr lang="en-US" dirty="0"/>
              <a:t>Molecular Tests for the Diagnosis and Management of Tuberculosis</a:t>
            </a:r>
          </a:p>
        </p:txBody>
      </p:sp>
      <p:sp>
        <p:nvSpPr>
          <p:cNvPr id="3" name="Content Placeholder 2">
            <a:extLst>
              <a:ext uri="{FF2B5EF4-FFF2-40B4-BE49-F238E27FC236}">
                <a16:creationId xmlns:a16="http://schemas.microsoft.com/office/drawing/2014/main" id="{7D5F36BD-203A-41A3-A9E4-0368D641EFDA}"/>
              </a:ext>
            </a:extLst>
          </p:cNvPr>
          <p:cNvSpPr>
            <a:spLocks noGrp="1"/>
          </p:cNvSpPr>
          <p:nvPr>
            <p:ph idx="1"/>
          </p:nvPr>
        </p:nvSpPr>
        <p:spPr>
          <a:xfrm>
            <a:off x="492369" y="2036185"/>
            <a:ext cx="11106003" cy="4238006"/>
          </a:xfrm>
        </p:spPr>
        <p:txBody>
          <a:bodyPr/>
          <a:lstStyle/>
          <a:p>
            <a:r>
              <a:rPr lang="en-US" dirty="0"/>
              <a:t>Diagnosis</a:t>
            </a:r>
          </a:p>
          <a:p>
            <a:pPr lvl="1"/>
            <a:r>
              <a:rPr lang="en-US" dirty="0"/>
              <a:t>Polymerase chain reaction (PCR)</a:t>
            </a:r>
          </a:p>
          <a:p>
            <a:pPr lvl="1"/>
            <a:r>
              <a:rPr lang="en-US" dirty="0"/>
              <a:t>GeneXpert </a:t>
            </a:r>
          </a:p>
          <a:p>
            <a:pPr lvl="1"/>
            <a:endParaRPr lang="en-US" dirty="0"/>
          </a:p>
          <a:p>
            <a:r>
              <a:rPr lang="en-US" dirty="0"/>
              <a:t>Drug susceptibility</a:t>
            </a:r>
          </a:p>
          <a:p>
            <a:pPr lvl="1"/>
            <a:r>
              <a:rPr lang="en-US" dirty="0"/>
              <a:t>Molecular Detection of Drug Resistance (MDDR) Service</a:t>
            </a:r>
          </a:p>
          <a:p>
            <a:pPr lvl="1"/>
            <a:endParaRPr lang="en-US" dirty="0"/>
          </a:p>
          <a:p>
            <a:r>
              <a:rPr lang="en-US" b="1" dirty="0"/>
              <a:t>Genotyping</a:t>
            </a:r>
          </a:p>
          <a:p>
            <a:pPr lvl="1"/>
            <a:endParaRPr lang="en-US" dirty="0"/>
          </a:p>
        </p:txBody>
      </p:sp>
    </p:spTree>
    <p:extLst>
      <p:ext uri="{BB962C8B-B14F-4D97-AF65-F5344CB8AC3E}">
        <p14:creationId xmlns:p14="http://schemas.microsoft.com/office/powerpoint/2010/main" val="286806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E418-A5E5-42B4-A47F-299EC8588F3A}"/>
              </a:ext>
            </a:extLst>
          </p:cNvPr>
          <p:cNvSpPr>
            <a:spLocks noGrp="1"/>
          </p:cNvSpPr>
          <p:nvPr>
            <p:ph type="title"/>
          </p:nvPr>
        </p:nvSpPr>
        <p:spPr/>
        <p:txBody>
          <a:bodyPr/>
          <a:lstStyle/>
          <a:p>
            <a:r>
              <a:rPr lang="en-US" dirty="0"/>
              <a:t>Genotyping</a:t>
            </a:r>
          </a:p>
        </p:txBody>
      </p:sp>
      <p:sp>
        <p:nvSpPr>
          <p:cNvPr id="3" name="Content Placeholder 2">
            <a:extLst>
              <a:ext uri="{FF2B5EF4-FFF2-40B4-BE49-F238E27FC236}">
                <a16:creationId xmlns:a16="http://schemas.microsoft.com/office/drawing/2014/main" id="{15899D05-16D5-4BC1-9261-B4BC9090CB30}"/>
              </a:ext>
            </a:extLst>
          </p:cNvPr>
          <p:cNvSpPr>
            <a:spLocks noGrp="1"/>
          </p:cNvSpPr>
          <p:nvPr>
            <p:ph idx="1"/>
          </p:nvPr>
        </p:nvSpPr>
        <p:spPr>
          <a:xfrm>
            <a:off x="941917" y="1977371"/>
            <a:ext cx="10363200" cy="4296819"/>
          </a:xfrm>
        </p:spPr>
        <p:txBody>
          <a:bodyPr/>
          <a:lstStyle/>
          <a:p>
            <a:r>
              <a:rPr lang="en-US" dirty="0">
                <a:solidFill>
                  <a:schemeClr val="accent3"/>
                </a:solidFill>
                <a:latin typeface="Open Sans" panose="020B0606030504020204" pitchFamily="34" charset="0"/>
              </a:rPr>
              <a:t>L</a:t>
            </a:r>
            <a:r>
              <a:rPr lang="en-US" b="0" i="0" dirty="0">
                <a:solidFill>
                  <a:schemeClr val="accent3"/>
                </a:solidFill>
                <a:effectLst/>
                <a:latin typeface="Open Sans" panose="020B0606030504020204" pitchFamily="34" charset="0"/>
              </a:rPr>
              <a:t>aboratory-based approach </a:t>
            </a:r>
            <a:r>
              <a:rPr lang="en-US" dirty="0">
                <a:solidFill>
                  <a:schemeClr val="accent3"/>
                </a:solidFill>
                <a:latin typeface="Open Sans" panose="020B0606030504020204" pitchFamily="34" charset="0"/>
              </a:rPr>
              <a:t>that </a:t>
            </a:r>
            <a:r>
              <a:rPr lang="en-US" b="0" i="0" dirty="0">
                <a:solidFill>
                  <a:schemeClr val="accent3"/>
                </a:solidFill>
                <a:effectLst/>
                <a:latin typeface="Open Sans" panose="020B0606030504020204" pitchFamily="34" charset="0"/>
              </a:rPr>
              <a:t>analyzes genetic </a:t>
            </a:r>
            <a:r>
              <a:rPr lang="en-US" dirty="0">
                <a:solidFill>
                  <a:schemeClr val="accent3"/>
                </a:solidFill>
                <a:latin typeface="Open Sans" panose="020B0606030504020204" pitchFamily="34" charset="0"/>
              </a:rPr>
              <a:t>material (DNA) </a:t>
            </a:r>
            <a:r>
              <a:rPr lang="en-US" b="0" i="0" dirty="0">
                <a:solidFill>
                  <a:schemeClr val="accent3"/>
                </a:solidFill>
                <a:effectLst/>
                <a:latin typeface="Open Sans" panose="020B0606030504020204" pitchFamily="34" charset="0"/>
              </a:rPr>
              <a:t>of </a:t>
            </a:r>
            <a:r>
              <a:rPr lang="en-US" b="0" i="1" dirty="0">
                <a:solidFill>
                  <a:schemeClr val="accent3"/>
                </a:solidFill>
                <a:effectLst/>
                <a:latin typeface="Open Sans" panose="020B0606030504020204" pitchFamily="34" charset="0"/>
              </a:rPr>
              <a:t>M. tuberculosis </a:t>
            </a:r>
            <a:r>
              <a:rPr lang="en-US" b="0" dirty="0">
                <a:solidFill>
                  <a:schemeClr val="accent3"/>
                </a:solidFill>
                <a:effectLst/>
                <a:latin typeface="Open Sans" panose="020B0606030504020204" pitchFamily="34" charset="0"/>
              </a:rPr>
              <a:t>(MTB)</a:t>
            </a:r>
          </a:p>
          <a:p>
            <a:endParaRPr lang="en-US" b="0" dirty="0">
              <a:solidFill>
                <a:schemeClr val="accent3"/>
              </a:solidFill>
              <a:effectLst/>
              <a:latin typeface="Open Sans" panose="020B0606030504020204" pitchFamily="34" charset="0"/>
            </a:endParaRPr>
          </a:p>
          <a:p>
            <a:r>
              <a:rPr lang="en-US" b="0" i="0" dirty="0">
                <a:solidFill>
                  <a:schemeClr val="accent3"/>
                </a:solidFill>
                <a:effectLst/>
                <a:latin typeface="Open Sans" panose="020B0606030504020204" pitchFamily="34" charset="0"/>
              </a:rPr>
              <a:t>Total genetic content is referred to as the genome</a:t>
            </a:r>
          </a:p>
          <a:p>
            <a:pPr lvl="1"/>
            <a:r>
              <a:rPr lang="en-US" b="0" i="0" dirty="0">
                <a:solidFill>
                  <a:schemeClr val="accent3"/>
                </a:solidFill>
                <a:effectLst/>
                <a:latin typeface="Open Sans" panose="020B0606030504020204" pitchFamily="34" charset="0"/>
              </a:rPr>
              <a:t>Specific sections of the </a:t>
            </a:r>
            <a:r>
              <a:rPr lang="en-US" dirty="0">
                <a:solidFill>
                  <a:schemeClr val="accent3"/>
                </a:solidFill>
                <a:latin typeface="Open Sans" panose="020B0606030504020204" pitchFamily="34" charset="0"/>
              </a:rPr>
              <a:t>MTB</a:t>
            </a:r>
            <a:r>
              <a:rPr lang="en-US" i="1" dirty="0">
                <a:solidFill>
                  <a:schemeClr val="accent3"/>
                </a:solidFill>
                <a:latin typeface="Open Sans" panose="020B0606030504020204" pitchFamily="34" charset="0"/>
              </a:rPr>
              <a:t> </a:t>
            </a:r>
            <a:r>
              <a:rPr lang="en-US" b="0" i="0" dirty="0">
                <a:solidFill>
                  <a:schemeClr val="accent3"/>
                </a:solidFill>
                <a:effectLst/>
                <a:latin typeface="Open Sans" panose="020B0606030504020204" pitchFamily="34" charset="0"/>
              </a:rPr>
              <a:t>genome form distinct genetic patterns that help distinguish different strains of </a:t>
            </a:r>
            <a:r>
              <a:rPr lang="en-US" dirty="0">
                <a:solidFill>
                  <a:schemeClr val="accent3"/>
                </a:solidFill>
                <a:latin typeface="Open Sans" panose="020B0606030504020204" pitchFamily="34" charset="0"/>
              </a:rPr>
              <a:t>MTB</a:t>
            </a:r>
            <a:r>
              <a:rPr lang="en-US" b="0" i="0" dirty="0">
                <a:solidFill>
                  <a:schemeClr val="accent3"/>
                </a:solidFill>
                <a:effectLst/>
                <a:latin typeface="Open Sans" panose="020B0606030504020204" pitchFamily="34" charset="0"/>
              </a:rPr>
              <a:t> </a:t>
            </a:r>
          </a:p>
          <a:p>
            <a:pPr lvl="1"/>
            <a:endParaRPr lang="en-US" b="0" i="0" dirty="0">
              <a:solidFill>
                <a:schemeClr val="accent3"/>
              </a:solidFill>
              <a:effectLst/>
              <a:latin typeface="Open Sans" panose="020B0606030504020204" pitchFamily="34" charset="0"/>
            </a:endParaRPr>
          </a:p>
          <a:p>
            <a:r>
              <a:rPr lang="en-US" b="0" i="0" dirty="0">
                <a:solidFill>
                  <a:schemeClr val="accent3"/>
                </a:solidFill>
                <a:effectLst/>
                <a:latin typeface="Open Sans" panose="020B0606030504020204" pitchFamily="34" charset="0"/>
              </a:rPr>
              <a:t>TB genotyping methods have changed with advances in technology.</a:t>
            </a:r>
          </a:p>
          <a:p>
            <a:pPr lvl="1"/>
            <a:r>
              <a:rPr lang="en-US" dirty="0">
                <a:solidFill>
                  <a:schemeClr val="accent3"/>
                </a:solidFill>
                <a:latin typeface="Open Sans" panose="020B0606030504020204" pitchFamily="34" charset="0"/>
              </a:rPr>
              <a:t>Conventional TB genotyping</a:t>
            </a:r>
          </a:p>
          <a:p>
            <a:pPr lvl="1"/>
            <a:r>
              <a:rPr lang="en-US" dirty="0">
                <a:solidFill>
                  <a:schemeClr val="accent3"/>
                </a:solidFill>
                <a:latin typeface="Open Sans" panose="020B0606030504020204" pitchFamily="34" charset="0"/>
              </a:rPr>
              <a:t>Whole-genome sequencing (WGS)</a:t>
            </a:r>
            <a:endParaRPr lang="en-US" dirty="0">
              <a:solidFill>
                <a:schemeClr val="accent3"/>
              </a:solidFill>
            </a:endParaRPr>
          </a:p>
        </p:txBody>
      </p:sp>
    </p:spTree>
    <p:extLst>
      <p:ext uri="{BB962C8B-B14F-4D97-AF65-F5344CB8AC3E}">
        <p14:creationId xmlns:p14="http://schemas.microsoft.com/office/powerpoint/2010/main" val="218880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4A54-F0C7-484D-B1CE-EA20FB2E04CC}"/>
              </a:ext>
            </a:extLst>
          </p:cNvPr>
          <p:cNvSpPr>
            <a:spLocks noGrp="1"/>
          </p:cNvSpPr>
          <p:nvPr>
            <p:ph type="title"/>
          </p:nvPr>
        </p:nvSpPr>
        <p:spPr/>
        <p:txBody>
          <a:bodyPr/>
          <a:lstStyle/>
          <a:p>
            <a:r>
              <a:rPr lang="en-US" dirty="0"/>
              <a:t>Conventional TB Genotyping</a:t>
            </a:r>
          </a:p>
        </p:txBody>
      </p:sp>
      <p:sp>
        <p:nvSpPr>
          <p:cNvPr id="3" name="Content Placeholder 2">
            <a:extLst>
              <a:ext uri="{FF2B5EF4-FFF2-40B4-BE49-F238E27FC236}">
                <a16:creationId xmlns:a16="http://schemas.microsoft.com/office/drawing/2014/main" id="{4368428A-52DC-4321-9B20-BE07B1101A66}"/>
              </a:ext>
            </a:extLst>
          </p:cNvPr>
          <p:cNvSpPr>
            <a:spLocks noGrp="1"/>
          </p:cNvSpPr>
          <p:nvPr>
            <p:ph idx="1"/>
          </p:nvPr>
        </p:nvSpPr>
        <p:spPr>
          <a:xfrm>
            <a:off x="630030" y="1945793"/>
            <a:ext cx="11363188" cy="4518025"/>
          </a:xfrm>
        </p:spPr>
        <p:txBody>
          <a:bodyPr>
            <a:normAutofit/>
          </a:bodyPr>
          <a:lstStyle/>
          <a:p>
            <a:r>
              <a:rPr lang="en-US" dirty="0" err="1">
                <a:solidFill>
                  <a:schemeClr val="accent3"/>
                </a:solidFill>
                <a:cs typeface="Arial" panose="020B0604020202020204" pitchFamily="34" charset="0"/>
              </a:rPr>
              <a:t>Spoligotyping</a:t>
            </a:r>
            <a:r>
              <a:rPr lang="en-US" dirty="0">
                <a:solidFill>
                  <a:schemeClr val="accent3"/>
                </a:solidFill>
                <a:cs typeface="Arial" panose="020B0604020202020204" pitchFamily="34" charset="0"/>
              </a:rPr>
              <a:t> </a:t>
            </a:r>
          </a:p>
          <a:p>
            <a:pPr lvl="1"/>
            <a:r>
              <a:rPr lang="en-US" dirty="0">
                <a:solidFill>
                  <a:schemeClr val="accent3"/>
                </a:solidFill>
                <a:cs typeface="Arial" panose="020B0604020202020204" pitchFamily="34" charset="0"/>
              </a:rPr>
              <a:t>Spacer oligonucleotide typing</a:t>
            </a:r>
          </a:p>
          <a:p>
            <a:pPr lvl="1"/>
            <a:r>
              <a:rPr lang="en-US" dirty="0">
                <a:solidFill>
                  <a:schemeClr val="accent3"/>
                </a:solidFill>
                <a:cs typeface="Arial" panose="020B0604020202020204" pitchFamily="34" charset="0"/>
              </a:rPr>
              <a:t>P</a:t>
            </a:r>
            <a:r>
              <a:rPr lang="en-US" b="0" i="0" dirty="0">
                <a:solidFill>
                  <a:schemeClr val="accent3"/>
                </a:solidFill>
                <a:effectLst/>
                <a:cs typeface="Arial" panose="020B0604020202020204" pitchFamily="34" charset="0"/>
              </a:rPr>
              <a:t>resence/absence of spacer sequences found in a direct-repeat region of genome</a:t>
            </a:r>
          </a:p>
          <a:p>
            <a:pPr lvl="1"/>
            <a:endParaRPr lang="en-US" b="0" i="0" dirty="0">
              <a:solidFill>
                <a:schemeClr val="accent3"/>
              </a:solidFill>
              <a:effectLst/>
              <a:cs typeface="Arial" panose="020B0604020202020204" pitchFamily="34" charset="0"/>
            </a:endParaRPr>
          </a:p>
          <a:p>
            <a:r>
              <a:rPr lang="en-US" dirty="0">
                <a:solidFill>
                  <a:schemeClr val="accent3"/>
                </a:solidFill>
                <a:cs typeface="Arial" panose="020B0604020202020204" pitchFamily="34" charset="0"/>
              </a:rPr>
              <a:t>MIRU-VNTR</a:t>
            </a:r>
          </a:p>
          <a:p>
            <a:pPr lvl="1"/>
            <a:r>
              <a:rPr lang="en-US" dirty="0">
                <a:solidFill>
                  <a:schemeClr val="accent3"/>
                </a:solidFill>
                <a:cs typeface="Arial" panose="020B0604020202020204" pitchFamily="34" charset="0"/>
              </a:rPr>
              <a:t>Mycobacterial interspersed repetitive unit-variable number tandem repeats</a:t>
            </a:r>
          </a:p>
          <a:p>
            <a:pPr lvl="1"/>
            <a:r>
              <a:rPr lang="en-US" dirty="0">
                <a:solidFill>
                  <a:schemeClr val="accent3"/>
                </a:solidFill>
                <a:cs typeface="Arial" panose="020B0604020202020204" pitchFamily="34" charset="0"/>
              </a:rPr>
              <a:t>D</a:t>
            </a:r>
            <a:r>
              <a:rPr lang="en-US" b="0" i="0" dirty="0">
                <a:solidFill>
                  <a:schemeClr val="accent3"/>
                </a:solidFill>
                <a:effectLst/>
                <a:cs typeface="Arial" panose="020B0604020202020204" pitchFamily="34" charset="0"/>
              </a:rPr>
              <a:t>istinguishes strains by the difference in the number of copies of tandem repeats at specific regions, or loci, of the genome</a:t>
            </a:r>
          </a:p>
        </p:txBody>
      </p:sp>
    </p:spTree>
    <p:extLst>
      <p:ext uri="{BB962C8B-B14F-4D97-AF65-F5344CB8AC3E}">
        <p14:creationId xmlns:p14="http://schemas.microsoft.com/office/powerpoint/2010/main" val="345305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AEEF-06BF-40DF-A427-D4D931912FD1}"/>
              </a:ext>
            </a:extLst>
          </p:cNvPr>
          <p:cNvSpPr>
            <a:spLocks noGrp="1"/>
          </p:cNvSpPr>
          <p:nvPr>
            <p:ph type="title"/>
          </p:nvPr>
        </p:nvSpPr>
        <p:spPr>
          <a:xfrm>
            <a:off x="781879" y="448229"/>
            <a:ext cx="10390717" cy="1060242"/>
          </a:xfrm>
        </p:spPr>
        <p:txBody>
          <a:bodyPr/>
          <a:lstStyle/>
          <a:p>
            <a:r>
              <a:rPr lang="en-US" dirty="0"/>
              <a:t>Genotyping Results and Reporting</a:t>
            </a:r>
          </a:p>
        </p:txBody>
      </p:sp>
      <p:sp>
        <p:nvSpPr>
          <p:cNvPr id="3" name="Content Placeholder 2">
            <a:extLst>
              <a:ext uri="{FF2B5EF4-FFF2-40B4-BE49-F238E27FC236}">
                <a16:creationId xmlns:a16="http://schemas.microsoft.com/office/drawing/2014/main" id="{2E12F9D8-C3CA-4127-8DEA-07F3202D2CB3}"/>
              </a:ext>
            </a:extLst>
          </p:cNvPr>
          <p:cNvSpPr>
            <a:spLocks noGrp="1"/>
          </p:cNvSpPr>
          <p:nvPr>
            <p:ph idx="1"/>
          </p:nvPr>
        </p:nvSpPr>
        <p:spPr>
          <a:xfrm>
            <a:off x="610268" y="1822192"/>
            <a:ext cx="10971464" cy="4481562"/>
          </a:xfrm>
        </p:spPr>
        <p:txBody>
          <a:bodyPr/>
          <a:lstStyle/>
          <a:p>
            <a:r>
              <a:rPr lang="en-US" dirty="0"/>
              <a:t>Results of conventional genotyping reported as codes</a:t>
            </a:r>
          </a:p>
          <a:p>
            <a:pPr lvl="1"/>
            <a:r>
              <a:rPr lang="en-US" dirty="0" err="1"/>
              <a:t>Spoligotyping</a:t>
            </a:r>
            <a:r>
              <a:rPr lang="en-US" dirty="0"/>
              <a:t>- 15 digit code</a:t>
            </a:r>
          </a:p>
          <a:p>
            <a:pPr lvl="1"/>
            <a:r>
              <a:rPr lang="en-US" dirty="0"/>
              <a:t>MIRU- 12 or 24 digit code</a:t>
            </a:r>
          </a:p>
          <a:p>
            <a:pPr lvl="1"/>
            <a:endParaRPr lang="en-US" dirty="0"/>
          </a:p>
          <a:p>
            <a:r>
              <a:rPr lang="en-US" dirty="0"/>
              <a:t>TB genotypes defined as a unique combination of </a:t>
            </a:r>
            <a:r>
              <a:rPr lang="en-US" dirty="0" err="1"/>
              <a:t>spoligotype</a:t>
            </a:r>
            <a:r>
              <a:rPr lang="en-US" dirty="0"/>
              <a:t> and MIRU-VNTR results. </a:t>
            </a:r>
          </a:p>
          <a:p>
            <a:pPr lvl="1"/>
            <a:r>
              <a:rPr lang="en-US" dirty="0" err="1"/>
              <a:t>PCRType</a:t>
            </a:r>
            <a:r>
              <a:rPr lang="en-US" dirty="0"/>
              <a:t> (e.g. PCR00002)</a:t>
            </a:r>
          </a:p>
          <a:p>
            <a:pPr lvl="1"/>
            <a:r>
              <a:rPr lang="en-US" dirty="0"/>
              <a:t>In 2009, MIRU-VNTR analysis was expanded from 12 loci to 24 loci</a:t>
            </a:r>
          </a:p>
          <a:p>
            <a:pPr lvl="2"/>
            <a:r>
              <a:rPr lang="en-US" dirty="0"/>
              <a:t>New national naming system called </a:t>
            </a:r>
            <a:r>
              <a:rPr lang="en-US" dirty="0" err="1"/>
              <a:t>GENType</a:t>
            </a:r>
            <a:endParaRPr lang="en-US" dirty="0"/>
          </a:p>
          <a:p>
            <a:pPr lvl="2"/>
            <a:endParaRPr lang="en-US" dirty="0"/>
          </a:p>
        </p:txBody>
      </p:sp>
    </p:spTree>
    <p:extLst>
      <p:ext uri="{BB962C8B-B14F-4D97-AF65-F5344CB8AC3E}">
        <p14:creationId xmlns:p14="http://schemas.microsoft.com/office/powerpoint/2010/main" val="94565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2D2CFA86-9BFE-4177-BF5D-B1B8E8BF21D2}"/>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577784" y="1925286"/>
            <a:ext cx="11036432" cy="3007427"/>
          </a:xfrm>
          <a:noFill/>
        </p:spPr>
      </p:pic>
      <p:sp>
        <p:nvSpPr>
          <p:cNvPr id="7" name="Slide Number Placeholder 2">
            <a:extLst>
              <a:ext uri="{FF2B5EF4-FFF2-40B4-BE49-F238E27FC236}">
                <a16:creationId xmlns:a16="http://schemas.microsoft.com/office/drawing/2014/main" id="{18B68418-B0A7-4E81-A842-E3AC49EFBC06}"/>
              </a:ext>
            </a:extLst>
          </p:cNvPr>
          <p:cNvSpPr>
            <a:spLocks noGrp="1"/>
          </p:cNvSpPr>
          <p:nvPr>
            <p:ph type="sldNum" sz="quarter" idx="10"/>
          </p:nvPr>
        </p:nvSpPr>
        <p:spPr>
          <a:xfrm>
            <a:off x="101600" y="6400801"/>
            <a:ext cx="2844800" cy="365125"/>
          </a:xfrm>
        </p:spPr>
        <p:txBody>
          <a:bodyPr/>
          <a:lstStyle/>
          <a:p>
            <a:pPr>
              <a:spcAft>
                <a:spcPts val="600"/>
              </a:spcAft>
            </a:pPr>
            <a:fld id="{211F37A5-6D65-4126-80E6-BB85AD81262D}" type="slidenum">
              <a:rPr lang="en-US" smtClean="0"/>
              <a:pPr>
                <a:spcAft>
                  <a:spcPts val="600"/>
                </a:spcAft>
              </a:pPr>
              <a:t>17</a:t>
            </a:fld>
            <a:endParaRPr lang="en-US"/>
          </a:p>
        </p:txBody>
      </p:sp>
    </p:spTree>
    <p:extLst>
      <p:ext uri="{BB962C8B-B14F-4D97-AF65-F5344CB8AC3E}">
        <p14:creationId xmlns:p14="http://schemas.microsoft.com/office/powerpoint/2010/main" val="288843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526E-516D-4BCC-AE18-F952B8D6BFFA}"/>
              </a:ext>
            </a:extLst>
          </p:cNvPr>
          <p:cNvSpPr>
            <a:spLocks noGrp="1"/>
          </p:cNvSpPr>
          <p:nvPr>
            <p:ph type="title"/>
          </p:nvPr>
        </p:nvSpPr>
        <p:spPr/>
        <p:txBody>
          <a:bodyPr/>
          <a:lstStyle/>
          <a:p>
            <a:r>
              <a:rPr lang="en-US" dirty="0"/>
              <a:t>Whole Genome Sequencing</a:t>
            </a:r>
          </a:p>
        </p:txBody>
      </p:sp>
      <p:sp>
        <p:nvSpPr>
          <p:cNvPr id="3" name="Content Placeholder 2">
            <a:extLst>
              <a:ext uri="{FF2B5EF4-FFF2-40B4-BE49-F238E27FC236}">
                <a16:creationId xmlns:a16="http://schemas.microsoft.com/office/drawing/2014/main" id="{5DFF269D-C195-448A-B299-FC8CA2A2C62A}"/>
              </a:ext>
            </a:extLst>
          </p:cNvPr>
          <p:cNvSpPr>
            <a:spLocks noGrp="1"/>
          </p:cNvSpPr>
          <p:nvPr>
            <p:ph idx="1"/>
          </p:nvPr>
        </p:nvSpPr>
        <p:spPr>
          <a:xfrm>
            <a:off x="391445" y="1865111"/>
            <a:ext cx="11436626" cy="4388488"/>
          </a:xfrm>
        </p:spPr>
        <p:txBody>
          <a:bodyPr/>
          <a:lstStyle/>
          <a:p>
            <a:r>
              <a:rPr lang="en-US" sz="2000" dirty="0">
                <a:solidFill>
                  <a:schemeClr val="accent3"/>
                </a:solidFill>
              </a:rPr>
              <a:t>Generates DNA sequence data for entire (almost entire) MTB genome</a:t>
            </a:r>
          </a:p>
          <a:p>
            <a:endParaRPr lang="en-US" sz="2000" dirty="0">
              <a:solidFill>
                <a:schemeClr val="accent3"/>
              </a:solidFill>
            </a:endParaRPr>
          </a:p>
          <a:p>
            <a:r>
              <a:rPr lang="en-US" sz="2000" dirty="0">
                <a:solidFill>
                  <a:schemeClr val="accent3"/>
                </a:solidFill>
              </a:rPr>
              <a:t>Whole-genome single nucleotide polymorphism (</a:t>
            </a:r>
            <a:r>
              <a:rPr lang="en-US" sz="2000" dirty="0" err="1">
                <a:solidFill>
                  <a:schemeClr val="accent3"/>
                </a:solidFill>
              </a:rPr>
              <a:t>wgSNP</a:t>
            </a:r>
            <a:r>
              <a:rPr lang="en-US" sz="2000" dirty="0">
                <a:solidFill>
                  <a:schemeClr val="accent3"/>
                </a:solidFill>
              </a:rPr>
              <a:t>)</a:t>
            </a:r>
          </a:p>
          <a:p>
            <a:pPr lvl="1"/>
            <a:r>
              <a:rPr lang="en-US" sz="2000" dirty="0">
                <a:solidFill>
                  <a:schemeClr val="accent3"/>
                </a:solidFill>
              </a:rPr>
              <a:t>SNPs result from mutations at a single position (A, T, C or G) in the DNA sequence; these accumulate over time and comparing across isolates can provide information about cases resulting from recent transmission</a:t>
            </a:r>
          </a:p>
          <a:p>
            <a:pPr lvl="1"/>
            <a:r>
              <a:rPr lang="en-US" sz="2000" dirty="0">
                <a:solidFill>
                  <a:schemeClr val="accent3"/>
                </a:solidFill>
              </a:rPr>
              <a:t>SNPs mapped to </a:t>
            </a:r>
            <a:r>
              <a:rPr lang="en-US" sz="2000" dirty="0" err="1">
                <a:solidFill>
                  <a:schemeClr val="accent3"/>
                </a:solidFill>
              </a:rPr>
              <a:t>phylogentic</a:t>
            </a:r>
            <a:r>
              <a:rPr lang="en-US" sz="2000" dirty="0">
                <a:solidFill>
                  <a:schemeClr val="accent3"/>
                </a:solidFill>
              </a:rPr>
              <a:t> tree to diagram relationship among isolates</a:t>
            </a:r>
          </a:p>
          <a:p>
            <a:pPr lvl="1"/>
            <a:endParaRPr lang="en-US" sz="2000" dirty="0">
              <a:solidFill>
                <a:schemeClr val="accent3"/>
              </a:solidFill>
            </a:endParaRPr>
          </a:p>
          <a:p>
            <a:r>
              <a:rPr lang="en-US" sz="2000" dirty="0">
                <a:solidFill>
                  <a:schemeClr val="accent3"/>
                </a:solidFill>
              </a:rPr>
              <a:t>Whole-genome </a:t>
            </a:r>
            <a:r>
              <a:rPr lang="en-US" sz="2000" dirty="0" err="1">
                <a:solidFill>
                  <a:schemeClr val="accent3"/>
                </a:solidFill>
              </a:rPr>
              <a:t>multilocus</a:t>
            </a:r>
            <a:r>
              <a:rPr lang="en-US" sz="2000" dirty="0">
                <a:solidFill>
                  <a:schemeClr val="accent3"/>
                </a:solidFill>
              </a:rPr>
              <a:t> sequence typing (</a:t>
            </a:r>
            <a:r>
              <a:rPr lang="en-US" sz="2000" dirty="0" err="1">
                <a:solidFill>
                  <a:schemeClr val="accent3"/>
                </a:solidFill>
              </a:rPr>
              <a:t>wgMLST</a:t>
            </a:r>
            <a:r>
              <a:rPr lang="en-US" sz="2000" dirty="0">
                <a:solidFill>
                  <a:schemeClr val="accent3"/>
                </a:solidFill>
              </a:rPr>
              <a:t> or </a:t>
            </a:r>
            <a:r>
              <a:rPr lang="en-US" sz="2000" dirty="0" err="1">
                <a:solidFill>
                  <a:schemeClr val="accent3"/>
                </a:solidFill>
              </a:rPr>
              <a:t>wgMLSType</a:t>
            </a:r>
            <a:r>
              <a:rPr lang="en-US" sz="2000" dirty="0">
                <a:solidFill>
                  <a:schemeClr val="accent3"/>
                </a:solidFill>
              </a:rPr>
              <a:t>)</a:t>
            </a:r>
          </a:p>
          <a:p>
            <a:pPr lvl="1"/>
            <a:r>
              <a:rPr lang="en-US" sz="2000" b="0" i="0" dirty="0">
                <a:solidFill>
                  <a:schemeClr val="accent3"/>
                </a:solidFill>
                <a:effectLst/>
                <a:latin typeface="Open Sans" panose="020B0606030504020204" pitchFamily="34" charset="0"/>
              </a:rPr>
              <a:t>2,690 different genetic loci analyzed</a:t>
            </a:r>
          </a:p>
          <a:p>
            <a:pPr lvl="1"/>
            <a:r>
              <a:rPr lang="en-US" sz="2000" b="0" i="0" dirty="0">
                <a:solidFill>
                  <a:schemeClr val="accent3"/>
                </a:solidFill>
                <a:effectLst/>
                <a:latin typeface="Open Sans" panose="020B0606030504020204" pitchFamily="34" charset="0"/>
              </a:rPr>
              <a:t>Isolates matching at ≥99.7% of the loci form genotype cluster, </a:t>
            </a:r>
            <a:r>
              <a:rPr lang="en-US" sz="2000" dirty="0">
                <a:solidFill>
                  <a:schemeClr val="accent3"/>
                </a:solidFill>
                <a:latin typeface="Open Sans" panose="020B0606030504020204" pitchFamily="34" charset="0"/>
              </a:rPr>
              <a:t>called </a:t>
            </a:r>
            <a:r>
              <a:rPr lang="en-US" sz="2000" b="1" i="0" dirty="0" err="1">
                <a:solidFill>
                  <a:schemeClr val="accent3"/>
                </a:solidFill>
                <a:effectLst/>
                <a:latin typeface="Open Sans" panose="020B0606030504020204" pitchFamily="34" charset="0"/>
              </a:rPr>
              <a:t>wgMLSType</a:t>
            </a:r>
            <a:endParaRPr lang="en-US" sz="2000" b="1" i="0" dirty="0">
              <a:solidFill>
                <a:schemeClr val="accent3"/>
              </a:solidFill>
              <a:effectLst/>
              <a:latin typeface="Open Sans" panose="020B0606030504020204" pitchFamily="34" charset="0"/>
            </a:endParaRPr>
          </a:p>
          <a:p>
            <a:pPr lvl="1"/>
            <a:r>
              <a:rPr lang="en-US" sz="2000" dirty="0">
                <a:solidFill>
                  <a:schemeClr val="accent3"/>
                </a:solidFill>
              </a:rPr>
              <a:t>W</a:t>
            </a:r>
            <a:r>
              <a:rPr lang="en-US" sz="2000" b="0" i="0" dirty="0">
                <a:solidFill>
                  <a:schemeClr val="accent3"/>
                </a:solidFill>
                <a:effectLst/>
              </a:rPr>
              <a:t>ill replace </a:t>
            </a:r>
            <a:r>
              <a:rPr lang="en-US" sz="2000" b="0" i="0" dirty="0" err="1">
                <a:solidFill>
                  <a:schemeClr val="accent3"/>
                </a:solidFill>
                <a:effectLst/>
              </a:rPr>
              <a:t>GENType</a:t>
            </a:r>
            <a:r>
              <a:rPr lang="en-US" sz="2000" b="0" i="0" dirty="0">
                <a:solidFill>
                  <a:schemeClr val="accent3"/>
                </a:solidFill>
                <a:effectLst/>
              </a:rPr>
              <a:t> and </a:t>
            </a:r>
            <a:r>
              <a:rPr lang="en-US" sz="2000" b="0" i="0" dirty="0" err="1">
                <a:solidFill>
                  <a:schemeClr val="accent3"/>
                </a:solidFill>
                <a:effectLst/>
              </a:rPr>
              <a:t>PCRType</a:t>
            </a:r>
            <a:r>
              <a:rPr lang="en-US" sz="2000" b="0" i="0" dirty="0">
                <a:solidFill>
                  <a:schemeClr val="accent3"/>
                </a:solidFill>
                <a:effectLst/>
              </a:rPr>
              <a:t> for alerting TB clusters.</a:t>
            </a:r>
            <a:endParaRPr lang="en-US" sz="2000" dirty="0">
              <a:solidFill>
                <a:schemeClr val="accent3"/>
              </a:solidFill>
            </a:endParaRPr>
          </a:p>
        </p:txBody>
      </p:sp>
    </p:spTree>
    <p:extLst>
      <p:ext uri="{BB962C8B-B14F-4D97-AF65-F5344CB8AC3E}">
        <p14:creationId xmlns:p14="http://schemas.microsoft.com/office/powerpoint/2010/main" val="241639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2EB2-B4FD-4C8F-A370-53615B86358C}"/>
              </a:ext>
            </a:extLst>
          </p:cNvPr>
          <p:cNvSpPr>
            <a:spLocks noGrp="1"/>
          </p:cNvSpPr>
          <p:nvPr>
            <p:ph type="title"/>
          </p:nvPr>
        </p:nvSpPr>
        <p:spPr>
          <a:xfrm>
            <a:off x="729673" y="388865"/>
            <a:ext cx="10390717" cy="783215"/>
          </a:xfrm>
        </p:spPr>
        <p:txBody>
          <a:bodyPr/>
          <a:lstStyle/>
          <a:p>
            <a:r>
              <a:rPr lang="en-US" dirty="0"/>
              <a:t>Genotyping: Timeline</a:t>
            </a:r>
          </a:p>
        </p:txBody>
      </p:sp>
      <p:graphicFrame>
        <p:nvGraphicFramePr>
          <p:cNvPr id="4" name="Content Placeholder 3">
            <a:extLst>
              <a:ext uri="{FF2B5EF4-FFF2-40B4-BE49-F238E27FC236}">
                <a16:creationId xmlns:a16="http://schemas.microsoft.com/office/drawing/2014/main" id="{29D82F4A-152E-4652-AE05-9B93D8475922}"/>
              </a:ext>
            </a:extLst>
          </p:cNvPr>
          <p:cNvGraphicFramePr>
            <a:graphicFrameLocks noGrp="1"/>
          </p:cNvGraphicFramePr>
          <p:nvPr>
            <p:ph idx="1"/>
            <p:extLst>
              <p:ext uri="{D42A27DB-BD31-4B8C-83A1-F6EECF244321}">
                <p14:modId xmlns:p14="http://schemas.microsoft.com/office/powerpoint/2010/main" val="3324455060"/>
              </p:ext>
            </p:extLst>
          </p:nvPr>
        </p:nvGraphicFramePr>
        <p:xfrm>
          <a:off x="323272" y="1514764"/>
          <a:ext cx="11471563" cy="456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78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3768-0FFA-47E4-AFC9-8401E678C0C6}"/>
              </a:ext>
            </a:extLst>
          </p:cNvPr>
          <p:cNvSpPr>
            <a:spLocks noGrp="1"/>
          </p:cNvSpPr>
          <p:nvPr>
            <p:ph type="title"/>
          </p:nvPr>
        </p:nvSpPr>
        <p:spPr/>
        <p:txBody>
          <a:bodyPr/>
          <a:lstStyle/>
          <a:p>
            <a:r>
              <a:rPr lang="en-US" dirty="0"/>
              <a:t>Patient 1 (Charlotte)</a:t>
            </a:r>
          </a:p>
        </p:txBody>
      </p:sp>
      <p:sp>
        <p:nvSpPr>
          <p:cNvPr id="3" name="Content Placeholder 2">
            <a:extLst>
              <a:ext uri="{FF2B5EF4-FFF2-40B4-BE49-F238E27FC236}">
                <a16:creationId xmlns:a16="http://schemas.microsoft.com/office/drawing/2014/main" id="{8D16F8A0-0247-4CA5-9FE3-0BDF167DA53A}"/>
              </a:ext>
            </a:extLst>
          </p:cNvPr>
          <p:cNvSpPr>
            <a:spLocks noGrp="1"/>
          </p:cNvSpPr>
          <p:nvPr>
            <p:ph idx="1"/>
          </p:nvPr>
        </p:nvSpPr>
        <p:spPr>
          <a:xfrm>
            <a:off x="914400" y="1947374"/>
            <a:ext cx="10363200" cy="4114800"/>
          </a:xfrm>
        </p:spPr>
        <p:txBody>
          <a:bodyPr/>
          <a:lstStyle/>
          <a:p>
            <a:r>
              <a:rPr lang="en-US" sz="2200" dirty="0"/>
              <a:t>15 year-old with sickle cell disease (SS)- severe phenotype</a:t>
            </a:r>
          </a:p>
          <a:p>
            <a:pPr lvl="1"/>
            <a:r>
              <a:rPr lang="en-US" sz="2200" dirty="0"/>
              <a:t>Lives in Mecklenburg County</a:t>
            </a:r>
          </a:p>
          <a:p>
            <a:pPr lvl="1"/>
            <a:r>
              <a:rPr lang="en-US" sz="2200" dirty="0"/>
              <a:t>April 2012- acute chest requiring intubation and ventilation</a:t>
            </a:r>
          </a:p>
          <a:p>
            <a:pPr lvl="1"/>
            <a:r>
              <a:rPr lang="en-US" sz="2200" dirty="0"/>
              <a:t>August 2012- stroke with infarcts</a:t>
            </a:r>
          </a:p>
          <a:p>
            <a:pPr lvl="1"/>
            <a:endParaRPr lang="en-US" sz="2200" dirty="0"/>
          </a:p>
          <a:p>
            <a:r>
              <a:rPr lang="en-US" sz="2200" dirty="0"/>
              <a:t>June 2021- admitted for bone marrow transplantation</a:t>
            </a:r>
          </a:p>
          <a:p>
            <a:pPr lvl="1"/>
            <a:r>
              <a:rPr lang="en-US" sz="2200" dirty="0"/>
              <a:t>May 2021- CXR and CT read as abnormal</a:t>
            </a:r>
          </a:p>
          <a:p>
            <a:pPr lvl="1"/>
            <a:r>
              <a:rPr lang="en-US" sz="2200" dirty="0"/>
              <a:t>June 2, 2021- bronchoscopy</a:t>
            </a:r>
          </a:p>
          <a:p>
            <a:pPr marL="57150" indent="0">
              <a:buNone/>
            </a:pPr>
            <a:endParaRPr lang="en-US" sz="2200" dirty="0"/>
          </a:p>
          <a:p>
            <a:pPr marL="400050"/>
            <a:r>
              <a:rPr lang="en-US" sz="2200" dirty="0"/>
              <a:t>July 14, 2021- notified of positive AFB</a:t>
            </a:r>
          </a:p>
        </p:txBody>
      </p:sp>
    </p:spTree>
    <p:extLst>
      <p:ext uri="{BB962C8B-B14F-4D97-AF65-F5344CB8AC3E}">
        <p14:creationId xmlns:p14="http://schemas.microsoft.com/office/powerpoint/2010/main" val="29004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7E7456-01EF-4C88-A829-F2185C31B535}"/>
              </a:ext>
            </a:extLst>
          </p:cNvPr>
          <p:cNvSpPr>
            <a:spLocks noGrp="1"/>
          </p:cNvSpPr>
          <p:nvPr>
            <p:ph type="title"/>
          </p:nvPr>
        </p:nvSpPr>
        <p:spPr>
          <a:xfrm>
            <a:off x="287857" y="471786"/>
            <a:ext cx="5993673" cy="859448"/>
          </a:xfrm>
        </p:spPr>
        <p:txBody>
          <a:bodyPr/>
          <a:lstStyle/>
          <a:p>
            <a:r>
              <a:rPr lang="en-US" dirty="0"/>
              <a:t>Who You </a:t>
            </a:r>
            <a:r>
              <a:rPr lang="en-US" dirty="0" err="1"/>
              <a:t>Gonna</a:t>
            </a:r>
            <a:r>
              <a:rPr lang="en-US" dirty="0"/>
              <a:t> Call?</a:t>
            </a:r>
          </a:p>
        </p:txBody>
      </p:sp>
      <p:pic>
        <p:nvPicPr>
          <p:cNvPr id="5" name="Content Placeholder 4" descr="A picture containing text, outdoor, metal, plaque&#10;&#10;Description automatically generated">
            <a:extLst>
              <a:ext uri="{FF2B5EF4-FFF2-40B4-BE49-F238E27FC236}">
                <a16:creationId xmlns:a16="http://schemas.microsoft.com/office/drawing/2014/main" id="{A204541A-5FCC-4090-BF61-7956C360A3E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08268" y="133350"/>
            <a:ext cx="5095875" cy="6591300"/>
          </a:xfrm>
        </p:spPr>
      </p:pic>
      <p:sp>
        <p:nvSpPr>
          <p:cNvPr id="6" name="TextBox 5">
            <a:extLst>
              <a:ext uri="{FF2B5EF4-FFF2-40B4-BE49-F238E27FC236}">
                <a16:creationId xmlns:a16="http://schemas.microsoft.com/office/drawing/2014/main" id="{F48232D0-A79E-4968-9365-9A50A6B03E4F}"/>
              </a:ext>
            </a:extLst>
          </p:cNvPr>
          <p:cNvSpPr txBox="1"/>
          <p:nvPr/>
        </p:nvSpPr>
        <p:spPr>
          <a:xfrm>
            <a:off x="157180" y="2105152"/>
            <a:ext cx="6255025" cy="341632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accent3"/>
                </a:solidFill>
              </a:rPr>
              <a:t>National TB Genotyping Service (NTGS)</a:t>
            </a:r>
          </a:p>
          <a:p>
            <a:pPr marL="800100" lvl="1" indent="-342900">
              <a:buFont typeface="Arial" panose="020B0604020202020204" pitchFamily="34" charset="0"/>
              <a:buChar char="•"/>
            </a:pPr>
            <a:r>
              <a:rPr lang="en-US" sz="2400" dirty="0">
                <a:solidFill>
                  <a:schemeClr val="accent3"/>
                </a:solidFill>
              </a:rPr>
              <a:t>Provides conventional genotyping (2004)</a:t>
            </a:r>
          </a:p>
          <a:p>
            <a:endParaRPr lang="en-US" sz="2400" dirty="0">
              <a:solidFill>
                <a:schemeClr val="accent3"/>
              </a:solidFill>
            </a:endParaRPr>
          </a:p>
          <a:p>
            <a:pPr marL="342900" indent="-342900">
              <a:buFont typeface="Arial" panose="020B0604020202020204" pitchFamily="34" charset="0"/>
              <a:buChar char="•"/>
            </a:pPr>
            <a:r>
              <a:rPr lang="en-US" sz="2400" dirty="0">
                <a:solidFill>
                  <a:schemeClr val="accent3"/>
                </a:solidFill>
              </a:rPr>
              <a:t>TB Genotyping Information Management System (TB GIMS)</a:t>
            </a:r>
          </a:p>
          <a:p>
            <a:pPr marL="800100" lvl="1" indent="-342900">
              <a:buFont typeface="Arial" panose="020B0604020202020204" pitchFamily="34" charset="0"/>
              <a:buChar char="•"/>
            </a:pPr>
            <a:r>
              <a:rPr lang="en-US" sz="2400" b="0" i="0" dirty="0">
                <a:solidFill>
                  <a:schemeClr val="accent3"/>
                </a:solidFill>
                <a:effectLst/>
                <a:latin typeface="Open Sans" panose="020B0606030504020204" pitchFamily="34" charset="0"/>
              </a:rPr>
              <a:t>Secure web-based system for access to and dissemination of genotyping information nationwide</a:t>
            </a:r>
          </a:p>
        </p:txBody>
      </p:sp>
      <p:sp>
        <p:nvSpPr>
          <p:cNvPr id="7" name="TextBox 6">
            <a:extLst>
              <a:ext uri="{FF2B5EF4-FFF2-40B4-BE49-F238E27FC236}">
                <a16:creationId xmlns:a16="http://schemas.microsoft.com/office/drawing/2014/main" id="{83BE8332-B19B-4FBC-AEB5-4DCD2285310C}"/>
              </a:ext>
            </a:extLst>
          </p:cNvPr>
          <p:cNvSpPr txBox="1"/>
          <p:nvPr/>
        </p:nvSpPr>
        <p:spPr>
          <a:xfrm>
            <a:off x="153166" y="6386214"/>
            <a:ext cx="4304714" cy="246221"/>
          </a:xfrm>
          <a:prstGeom prst="rect">
            <a:avLst/>
          </a:prstGeom>
          <a:noFill/>
        </p:spPr>
        <p:txBody>
          <a:bodyPr wrap="square" rtlCol="0">
            <a:spAutoFit/>
          </a:bodyPr>
          <a:lstStyle/>
          <a:p>
            <a:r>
              <a:rPr lang="en-US" sz="1000" dirty="0">
                <a:solidFill>
                  <a:schemeClr val="accent3"/>
                </a:solidFill>
                <a:hlinkClick r:id="rId3">
                  <a:extLst>
                    <a:ext uri="{A12FA001-AC4F-418D-AE19-62706E023703}">
                      <ahyp:hlinkClr xmlns:ahyp="http://schemas.microsoft.com/office/drawing/2018/hyperlinkcolor" val="tx"/>
                    </a:ext>
                  </a:extLst>
                </a:hlinkClick>
              </a:rPr>
              <a:t>TB Genotyping | TB | CDC</a:t>
            </a:r>
            <a:endParaRPr lang="en-US" sz="1000" dirty="0">
              <a:solidFill>
                <a:schemeClr val="accent3"/>
              </a:solidFill>
            </a:endParaRPr>
          </a:p>
        </p:txBody>
      </p:sp>
    </p:spTree>
    <p:extLst>
      <p:ext uri="{BB962C8B-B14F-4D97-AF65-F5344CB8AC3E}">
        <p14:creationId xmlns:p14="http://schemas.microsoft.com/office/powerpoint/2010/main" val="228633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AB53-6754-40AC-AED8-CF94D1D10B51}"/>
              </a:ext>
            </a:extLst>
          </p:cNvPr>
          <p:cNvSpPr>
            <a:spLocks noGrp="1"/>
          </p:cNvSpPr>
          <p:nvPr>
            <p:ph type="title"/>
          </p:nvPr>
        </p:nvSpPr>
        <p:spPr>
          <a:xfrm>
            <a:off x="900641" y="465648"/>
            <a:ext cx="10390717" cy="798562"/>
          </a:xfrm>
        </p:spPr>
        <p:txBody>
          <a:bodyPr/>
          <a:lstStyle/>
          <a:p>
            <a:r>
              <a:rPr lang="en-US" sz="4000" dirty="0"/>
              <a:t>Why use genotyping?</a:t>
            </a:r>
          </a:p>
        </p:txBody>
      </p:sp>
      <p:sp>
        <p:nvSpPr>
          <p:cNvPr id="3" name="Content Placeholder 2">
            <a:extLst>
              <a:ext uri="{FF2B5EF4-FFF2-40B4-BE49-F238E27FC236}">
                <a16:creationId xmlns:a16="http://schemas.microsoft.com/office/drawing/2014/main" id="{42BAEBA8-C42D-464F-A0F4-A1632BC96B49}"/>
              </a:ext>
            </a:extLst>
          </p:cNvPr>
          <p:cNvSpPr>
            <a:spLocks noGrp="1"/>
          </p:cNvSpPr>
          <p:nvPr>
            <p:ph idx="1"/>
          </p:nvPr>
        </p:nvSpPr>
        <p:spPr>
          <a:xfrm>
            <a:off x="564776" y="1362684"/>
            <a:ext cx="11294658" cy="4800186"/>
          </a:xfrm>
        </p:spPr>
        <p:txBody>
          <a:bodyPr>
            <a:noAutofit/>
          </a:bodyPr>
          <a:lstStyle/>
          <a:p>
            <a:r>
              <a:rPr lang="en-US" sz="2000" dirty="0"/>
              <a:t>Contact investigation</a:t>
            </a:r>
          </a:p>
          <a:p>
            <a:pPr lvl="1"/>
            <a:r>
              <a:rPr lang="en-US" sz="2000" dirty="0"/>
              <a:t>Confirm or refute patient connections; find previously unidentified contacts</a:t>
            </a:r>
          </a:p>
          <a:p>
            <a:pPr lvl="1"/>
            <a:r>
              <a:rPr lang="en-US" sz="2000" dirty="0"/>
              <a:t>Determine completeness of contact investigations </a:t>
            </a:r>
          </a:p>
          <a:p>
            <a:endParaRPr lang="en-US" sz="2000" dirty="0"/>
          </a:p>
          <a:p>
            <a:r>
              <a:rPr lang="en-US" sz="2000" dirty="0"/>
              <a:t>Transmission</a:t>
            </a:r>
          </a:p>
          <a:p>
            <a:pPr lvl="1"/>
            <a:r>
              <a:rPr lang="en-US" sz="2000" dirty="0"/>
              <a:t>Identify unsuspected transmission or unknown transmission settings, such as bars or clubs</a:t>
            </a:r>
          </a:p>
          <a:p>
            <a:pPr lvl="1"/>
            <a:r>
              <a:rPr lang="en-US" sz="2000" dirty="0"/>
              <a:t>Measure extent of transmission</a:t>
            </a:r>
          </a:p>
          <a:p>
            <a:pPr lvl="1"/>
            <a:r>
              <a:rPr lang="en-US" sz="2000" dirty="0"/>
              <a:t>Uncover inter-jurisdictional transmission</a:t>
            </a:r>
          </a:p>
          <a:p>
            <a:endParaRPr lang="en-US" sz="2000" dirty="0"/>
          </a:p>
          <a:p>
            <a:r>
              <a:rPr lang="en-US" sz="2000" dirty="0"/>
              <a:t>Differentiate reactivation from recently acquired infection</a:t>
            </a:r>
          </a:p>
          <a:p>
            <a:pPr lvl="2"/>
            <a:r>
              <a:rPr lang="en-US" sz="2000" dirty="0"/>
              <a:t>Important for allocation of resources and elimination efforts</a:t>
            </a:r>
          </a:p>
          <a:p>
            <a:pPr lvl="2"/>
            <a:endParaRPr lang="en-US" sz="2000" dirty="0"/>
          </a:p>
          <a:p>
            <a:r>
              <a:rPr lang="en-US" sz="2000" dirty="0"/>
              <a:t>Detect laboratory cross-contamination event </a:t>
            </a:r>
          </a:p>
        </p:txBody>
      </p:sp>
    </p:spTree>
    <p:extLst>
      <p:ext uri="{BB962C8B-B14F-4D97-AF65-F5344CB8AC3E}">
        <p14:creationId xmlns:p14="http://schemas.microsoft.com/office/powerpoint/2010/main" val="518790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9678-819F-4B3D-A349-87A09520051C}"/>
              </a:ext>
            </a:extLst>
          </p:cNvPr>
          <p:cNvSpPr>
            <a:spLocks noGrp="1"/>
          </p:cNvSpPr>
          <p:nvPr>
            <p:ph type="title"/>
          </p:nvPr>
        </p:nvSpPr>
        <p:spPr>
          <a:xfrm>
            <a:off x="683491" y="295564"/>
            <a:ext cx="10390716" cy="845560"/>
          </a:xfrm>
        </p:spPr>
        <p:txBody>
          <a:bodyPr/>
          <a:lstStyle/>
          <a:p>
            <a:r>
              <a:rPr lang="en-US" dirty="0"/>
              <a:t>Back to Our Patients…</a:t>
            </a:r>
          </a:p>
        </p:txBody>
      </p:sp>
      <p:graphicFrame>
        <p:nvGraphicFramePr>
          <p:cNvPr id="4" name="Content Placeholder 8">
            <a:extLst>
              <a:ext uri="{FF2B5EF4-FFF2-40B4-BE49-F238E27FC236}">
                <a16:creationId xmlns:a16="http://schemas.microsoft.com/office/drawing/2014/main" id="{199A5AAF-542E-41B6-B010-B4D77ADCA22E}"/>
              </a:ext>
            </a:extLst>
          </p:cNvPr>
          <p:cNvGraphicFramePr>
            <a:graphicFrameLocks noGrp="1"/>
          </p:cNvGraphicFramePr>
          <p:nvPr>
            <p:ph idx="4294967295"/>
            <p:extLst>
              <p:ext uri="{D42A27DB-BD31-4B8C-83A1-F6EECF244321}">
                <p14:modId xmlns:p14="http://schemas.microsoft.com/office/powerpoint/2010/main" val="2975222681"/>
              </p:ext>
            </p:extLst>
          </p:nvPr>
        </p:nvGraphicFramePr>
        <p:xfrm>
          <a:off x="683491" y="1385455"/>
          <a:ext cx="67437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A08EC17-2414-4424-9F1A-D56AFC7745CA}"/>
              </a:ext>
            </a:extLst>
          </p:cNvPr>
          <p:cNvSpPr txBox="1"/>
          <p:nvPr/>
        </p:nvSpPr>
        <p:spPr>
          <a:xfrm>
            <a:off x="8115870" y="1947936"/>
            <a:ext cx="3817511"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3"/>
                </a:solidFill>
              </a:rPr>
              <a:t>CDC molecular epidemiology team:</a:t>
            </a:r>
          </a:p>
          <a:p>
            <a:pPr marL="800100" lvl="1" indent="-342900">
              <a:buFont typeface="Arial" panose="020B0604020202020204" pitchFamily="34" charset="0"/>
              <a:buChar char="•"/>
            </a:pPr>
            <a:r>
              <a:rPr lang="en-US" sz="2400" dirty="0">
                <a:solidFill>
                  <a:schemeClr val="accent3"/>
                </a:solidFill>
              </a:rPr>
              <a:t>Rely on information in the local lab, and the treating physician’s judgement when making a decision about contamination</a:t>
            </a:r>
          </a:p>
          <a:p>
            <a:endParaRPr lang="en-US" sz="2400" dirty="0">
              <a:solidFill>
                <a:schemeClr val="accent3"/>
              </a:solidFill>
            </a:endParaRPr>
          </a:p>
          <a:p>
            <a:endParaRPr lang="en-US" sz="2400" dirty="0">
              <a:solidFill>
                <a:schemeClr val="accent3"/>
              </a:solidFill>
            </a:endParaRPr>
          </a:p>
        </p:txBody>
      </p:sp>
    </p:spTree>
    <p:extLst>
      <p:ext uri="{BB962C8B-B14F-4D97-AF65-F5344CB8AC3E}">
        <p14:creationId xmlns:p14="http://schemas.microsoft.com/office/powerpoint/2010/main" val="2470703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6C39E7-E7D3-4E4C-8672-EC358D82A939}"/>
              </a:ext>
            </a:extLst>
          </p:cNvPr>
          <p:cNvSpPr txBox="1"/>
          <p:nvPr/>
        </p:nvSpPr>
        <p:spPr>
          <a:xfrm>
            <a:off x="484071" y="383738"/>
            <a:ext cx="4054678" cy="723275"/>
          </a:xfrm>
          <a:prstGeom prst="rect">
            <a:avLst/>
          </a:prstGeom>
          <a:noFill/>
        </p:spPr>
        <p:txBody>
          <a:bodyPr wrap="square" rtlCol="0">
            <a:spAutoFit/>
          </a:bodyPr>
          <a:lstStyle/>
          <a:p>
            <a:pPr algn="ctr">
              <a:spcAft>
                <a:spcPts val="600"/>
              </a:spcAft>
            </a:pPr>
            <a:r>
              <a:rPr lang="en-US" b="1" dirty="0"/>
              <a:t>MTBC012305/G10365 in North Carolina</a:t>
            </a:r>
          </a:p>
          <a:p>
            <a:pPr algn="ctr"/>
            <a:r>
              <a:rPr lang="en-US" i="1" dirty="0"/>
              <a:t>Results received 08/09/2021</a:t>
            </a:r>
          </a:p>
        </p:txBody>
      </p:sp>
      <p:pic>
        <p:nvPicPr>
          <p:cNvPr id="5" name="Picture 4" descr="Phylogenetic tree diagraming whole-genome single nucleotide polymorphism analysis.&#10;&#10;This figure diagrams the phylogenetic relationships among Mycobacterium tuberculosis isolates based on analysis of whole-genome sequencing data. Genetic relatedness between isolates is measured in single nucleotide polymorphisms (SNPs), which are single base pair mutations in the genome. Isolates with fewer SNP differences are more closely related genetically than isolates with greater SNP differences. &#10;&#10;In the figure, isolates are displayed as circles, called nodes, and are labeled with the isolate’s accession number. The nodes are connected by lines that are proportional in length to the number of SNPs that differ between the isolates. The lines are labeled with the number of SNPs. Isolates that have the same genome type (i.e., genetic sequence) are displayed together in one node. Each figure includes a most recent common ancestor (MRCA), which is a hypothetical genome type from which all isolates in the figure are descended. The MRCA serves as a reference point for examining the direction of genetic change.  For a more detailed interpretation of specific isolates, please contact TBGenotyping@cdc.gov.&#10;">
            <a:extLst>
              <a:ext uri="{FF2B5EF4-FFF2-40B4-BE49-F238E27FC236}">
                <a16:creationId xmlns:a16="http://schemas.microsoft.com/office/drawing/2014/main" id="{E3046757-994C-4839-AD52-936C16385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0042" y="990419"/>
            <a:ext cx="3791033" cy="5394960"/>
          </a:xfrm>
          <a:prstGeom prst="rect">
            <a:avLst/>
          </a:prstGeom>
        </p:spPr>
      </p:pic>
      <p:sp>
        <p:nvSpPr>
          <p:cNvPr id="4" name="Content Placeholder 2">
            <a:extLst>
              <a:ext uri="{FF2B5EF4-FFF2-40B4-BE49-F238E27FC236}">
                <a16:creationId xmlns:a16="http://schemas.microsoft.com/office/drawing/2014/main" id="{22ABD719-DFF5-4E40-918D-80312609DC4B}"/>
              </a:ext>
            </a:extLst>
          </p:cNvPr>
          <p:cNvSpPr txBox="1">
            <a:spLocks/>
          </p:cNvSpPr>
          <p:nvPr/>
        </p:nvSpPr>
        <p:spPr>
          <a:xfrm>
            <a:off x="256957" y="1237637"/>
            <a:ext cx="5287936" cy="3228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Interpretation:</a:t>
            </a:r>
          </a:p>
          <a:p>
            <a:r>
              <a:rPr lang="en-US" sz="2000" dirty="0"/>
              <a:t>Isolates are shown as circles (called nodes) and are labeled with the isolate accession number</a:t>
            </a:r>
          </a:p>
          <a:p>
            <a:r>
              <a:rPr lang="en-US" sz="2000" dirty="0"/>
              <a:t>Isolates with the same genome type (i.e., same sequence) are displayed together in one node</a:t>
            </a:r>
          </a:p>
          <a:p>
            <a:r>
              <a:rPr lang="en-US" sz="2000" dirty="0"/>
              <a:t>Nodes are connected by lines proportional in length to the number of SNPs that differ between the isolates</a:t>
            </a:r>
          </a:p>
          <a:p>
            <a:r>
              <a:rPr lang="en-US" sz="2000" dirty="0"/>
              <a:t>The lines are labeled with the number of SNPs</a:t>
            </a:r>
          </a:p>
        </p:txBody>
      </p:sp>
      <p:sp>
        <p:nvSpPr>
          <p:cNvPr id="6" name="Content Placeholder 2">
            <a:extLst>
              <a:ext uri="{FF2B5EF4-FFF2-40B4-BE49-F238E27FC236}">
                <a16:creationId xmlns:a16="http://schemas.microsoft.com/office/drawing/2014/main" id="{27A89C17-9DE7-492F-BCF8-ADF0D61669D9}"/>
              </a:ext>
            </a:extLst>
          </p:cNvPr>
          <p:cNvSpPr txBox="1">
            <a:spLocks/>
          </p:cNvSpPr>
          <p:nvPr/>
        </p:nvSpPr>
        <p:spPr>
          <a:xfrm>
            <a:off x="256957" y="4576229"/>
            <a:ext cx="5402097" cy="169890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MRCA = Most Recent Common Ancestor</a:t>
            </a:r>
          </a:p>
          <a:p>
            <a:r>
              <a:rPr lang="en-US" sz="2600" dirty="0"/>
              <a:t>Hypothetical genome type (not an actual isolate) from which all isolates on the tree are descended</a:t>
            </a:r>
          </a:p>
          <a:p>
            <a:r>
              <a:rPr lang="en-US" sz="2600" dirty="0"/>
              <a:t>Serves as a reference point for examining the direction of </a:t>
            </a:r>
            <a:r>
              <a:rPr lang="en-US" sz="2600" u="sng" dirty="0"/>
              <a:t>genetic</a:t>
            </a:r>
            <a:r>
              <a:rPr lang="en-US" sz="2600" dirty="0"/>
              <a:t> change (	)</a:t>
            </a:r>
          </a:p>
          <a:p>
            <a:endParaRPr lang="en-US" dirty="0"/>
          </a:p>
          <a:p>
            <a:endParaRPr lang="en-US" dirty="0"/>
          </a:p>
        </p:txBody>
      </p:sp>
    </p:spTree>
    <p:extLst>
      <p:ext uri="{BB962C8B-B14F-4D97-AF65-F5344CB8AC3E}">
        <p14:creationId xmlns:p14="http://schemas.microsoft.com/office/powerpoint/2010/main" val="1300372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59FA-0CD2-484C-82B0-F4A09CECAE3A}"/>
              </a:ext>
            </a:extLst>
          </p:cNvPr>
          <p:cNvSpPr>
            <a:spLocks noGrp="1"/>
          </p:cNvSpPr>
          <p:nvPr>
            <p:ph type="title"/>
          </p:nvPr>
        </p:nvSpPr>
        <p:spPr>
          <a:xfrm>
            <a:off x="633046" y="576776"/>
            <a:ext cx="10390717" cy="756358"/>
          </a:xfrm>
        </p:spPr>
        <p:txBody>
          <a:bodyPr/>
          <a:lstStyle/>
          <a:p>
            <a:r>
              <a:rPr lang="en-US" dirty="0"/>
              <a:t>Genotype Cluster</a:t>
            </a:r>
          </a:p>
        </p:txBody>
      </p:sp>
      <p:sp>
        <p:nvSpPr>
          <p:cNvPr id="3" name="Content Placeholder 2">
            <a:extLst>
              <a:ext uri="{FF2B5EF4-FFF2-40B4-BE49-F238E27FC236}">
                <a16:creationId xmlns:a16="http://schemas.microsoft.com/office/drawing/2014/main" id="{001E7594-2BCD-440D-BEBF-DE4F9F903FC8}"/>
              </a:ext>
            </a:extLst>
          </p:cNvPr>
          <p:cNvSpPr>
            <a:spLocks noGrp="1"/>
          </p:cNvSpPr>
          <p:nvPr>
            <p:ph idx="1"/>
          </p:nvPr>
        </p:nvSpPr>
        <p:spPr>
          <a:xfrm>
            <a:off x="520505" y="2017712"/>
            <a:ext cx="11419612" cy="4369019"/>
          </a:xfrm>
        </p:spPr>
        <p:txBody>
          <a:bodyPr/>
          <a:lstStyle/>
          <a:p>
            <a:r>
              <a:rPr lang="en-US" dirty="0"/>
              <a:t>Two or more MTB isolates that match by genotyping methods (i.e., same </a:t>
            </a:r>
            <a:r>
              <a:rPr lang="en-US" dirty="0" err="1"/>
              <a:t>spoligotype</a:t>
            </a:r>
            <a:r>
              <a:rPr lang="en-US" dirty="0"/>
              <a:t> and MIRU patterns)</a:t>
            </a:r>
          </a:p>
          <a:p>
            <a:endParaRPr lang="en-US" dirty="0"/>
          </a:p>
          <a:p>
            <a:r>
              <a:rPr lang="en-US" dirty="0"/>
              <a:t>Patients who are members of the same genotype cluster are assumed to have the same strain</a:t>
            </a:r>
          </a:p>
          <a:p>
            <a:pPr lvl="1"/>
            <a:r>
              <a:rPr lang="en-US" dirty="0"/>
              <a:t>Implies recent transmission, but only one piece of the puzzle</a:t>
            </a:r>
          </a:p>
          <a:p>
            <a:pPr lvl="1"/>
            <a:r>
              <a:rPr lang="en-US" dirty="0"/>
              <a:t>Need epidemiological linkages including spatial (geography) and temporal (time) associations, and drug susceptibility results (phenotype)</a:t>
            </a:r>
          </a:p>
        </p:txBody>
      </p:sp>
    </p:spTree>
    <p:extLst>
      <p:ext uri="{BB962C8B-B14F-4D97-AF65-F5344CB8AC3E}">
        <p14:creationId xmlns:p14="http://schemas.microsoft.com/office/powerpoint/2010/main" val="127276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This figure diagrams the phylogenetic relationships among Mycobacterium tuberculosis isolates based on analysis of whole-genome sequencing data. Genetic relatedness between isolates is measured in single nucleotide polymorphisms (SNPs), which are single base pair mutations in the genome. Isolates with fewer SNP differences are more closely related genetically than isolates with greater SNP differences. &#10;&#10;In the figure, isolates are displayed as circles, called nodes, and are labeled with the isolate’s accession number. The nodes are connected by lines that are proportional in length to the number of SNPs that differ between the isolates. The lines are labeled with the number of SNPs. Isolates that have the same genome type (i.e., genetic sequence) are displayed together in one node. Each figure includes a most recent common ancestor (MRCA), which is a hypothetical genome type from which all isolates in the figure are descended. The MRCA serves as a reference point for examining the direction of genetic change.  In this example 4 of the 8 available isolates are genetically indistiguishable or very closely related, indicating these patients may be involved in recent transmission.  Other isolates are genetically distant, ruling out recent transmission among these patients.&#10;" title="Phylogenetic tree diagraming whole-genome single nucleotide polymorphism analysis"/>
          <p:cNvPicPr>
            <a:picLocks noChangeAspect="1"/>
          </p:cNvPicPr>
          <p:nvPr/>
        </p:nvPicPr>
        <p:blipFill rotWithShape="1">
          <a:blip r:embed="rId2" cstate="print">
            <a:extLst>
              <a:ext uri="{28A0092B-C50C-407E-A947-70E740481C1C}">
                <a14:useLocalDpi xmlns:a14="http://schemas.microsoft.com/office/drawing/2010/main" val="0"/>
              </a:ext>
            </a:extLst>
          </a:blip>
          <a:srcRect r="3471" b="8505"/>
          <a:stretch/>
        </p:blipFill>
        <p:spPr>
          <a:xfrm>
            <a:off x="3212970" y="582728"/>
            <a:ext cx="8826630" cy="6251705"/>
          </a:xfrm>
          <a:prstGeom prst="rect">
            <a:avLst/>
          </a:prstGeom>
        </p:spPr>
      </p:pic>
      <p:sp>
        <p:nvSpPr>
          <p:cNvPr id="5" name="TextBox 4"/>
          <p:cNvSpPr txBox="1"/>
          <p:nvPr/>
        </p:nvSpPr>
        <p:spPr>
          <a:xfrm>
            <a:off x="6938764" y="5338516"/>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6" name="TextBox 5"/>
          <p:cNvSpPr txBox="1"/>
          <p:nvPr/>
        </p:nvSpPr>
        <p:spPr>
          <a:xfrm>
            <a:off x="6798914" y="4725330"/>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TextBox 6"/>
          <p:cNvSpPr txBox="1"/>
          <p:nvPr/>
        </p:nvSpPr>
        <p:spPr>
          <a:xfrm>
            <a:off x="6196488" y="5210774"/>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8" name="TextBox 7"/>
          <p:cNvSpPr txBox="1"/>
          <p:nvPr/>
        </p:nvSpPr>
        <p:spPr>
          <a:xfrm>
            <a:off x="5786013" y="4042187"/>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9" name="TextBox 8"/>
          <p:cNvSpPr txBox="1"/>
          <p:nvPr/>
        </p:nvSpPr>
        <p:spPr>
          <a:xfrm>
            <a:off x="5701860" y="3860679"/>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0" name="TextBox 9"/>
          <p:cNvSpPr txBox="1"/>
          <p:nvPr/>
        </p:nvSpPr>
        <p:spPr>
          <a:xfrm>
            <a:off x="6149870" y="4416081"/>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11" name="TextBox 10"/>
          <p:cNvSpPr txBox="1"/>
          <p:nvPr/>
        </p:nvSpPr>
        <p:spPr>
          <a:xfrm>
            <a:off x="5118931" y="3572922"/>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12" name="TextBox 11"/>
          <p:cNvSpPr txBox="1"/>
          <p:nvPr/>
        </p:nvSpPr>
        <p:spPr>
          <a:xfrm>
            <a:off x="6010018" y="3144465"/>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13" name="TextBox 12"/>
          <p:cNvSpPr txBox="1"/>
          <p:nvPr/>
        </p:nvSpPr>
        <p:spPr>
          <a:xfrm>
            <a:off x="6597880" y="3633518"/>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sp>
        <p:nvSpPr>
          <p:cNvPr id="14" name="TextBox 13"/>
          <p:cNvSpPr txBox="1"/>
          <p:nvPr/>
        </p:nvSpPr>
        <p:spPr>
          <a:xfrm>
            <a:off x="9271380" y="2024966"/>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15" name="TextBox 14"/>
          <p:cNvSpPr txBox="1"/>
          <p:nvPr/>
        </p:nvSpPr>
        <p:spPr>
          <a:xfrm>
            <a:off x="4670921" y="5221348"/>
            <a:ext cx="4480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18" name="TextBox 17"/>
          <p:cNvSpPr txBox="1"/>
          <p:nvPr/>
        </p:nvSpPr>
        <p:spPr>
          <a:xfrm>
            <a:off x="7599496" y="3176048"/>
            <a:ext cx="8818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MRCA</a:t>
            </a:r>
          </a:p>
        </p:txBody>
      </p:sp>
      <p:sp>
        <p:nvSpPr>
          <p:cNvPr id="2" name="Title 1"/>
          <p:cNvSpPr>
            <a:spLocks noGrp="1"/>
          </p:cNvSpPr>
          <p:nvPr>
            <p:ph type="title"/>
          </p:nvPr>
        </p:nvSpPr>
        <p:spPr>
          <a:xfrm>
            <a:off x="343347" y="96175"/>
            <a:ext cx="10515600" cy="1325563"/>
          </a:xfrm>
        </p:spPr>
        <p:txBody>
          <a:bodyPr/>
          <a:lstStyle/>
          <a:p>
            <a:r>
              <a:rPr lang="en-US" b="1" dirty="0"/>
              <a:t>Guide for interpreting the phylogenetic tree </a:t>
            </a:r>
          </a:p>
        </p:txBody>
      </p:sp>
      <p:sp>
        <p:nvSpPr>
          <p:cNvPr id="21" name="Oval 20"/>
          <p:cNvSpPr/>
          <p:nvPr/>
        </p:nvSpPr>
        <p:spPr>
          <a:xfrm rot="18900000">
            <a:off x="5714874" y="4519104"/>
            <a:ext cx="2343123" cy="1789088"/>
          </a:xfrm>
          <a:prstGeom prst="ellipse">
            <a:avLst/>
          </a:prstGeom>
          <a:no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Multiply 21"/>
          <p:cNvSpPr/>
          <p:nvPr/>
        </p:nvSpPr>
        <p:spPr>
          <a:xfrm>
            <a:off x="3276610" y="6021703"/>
            <a:ext cx="517879" cy="4275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Multiply 22"/>
          <p:cNvSpPr/>
          <p:nvPr/>
        </p:nvSpPr>
        <p:spPr>
          <a:xfrm>
            <a:off x="4329714" y="3392859"/>
            <a:ext cx="517879" cy="4275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Multiply 23"/>
          <p:cNvSpPr/>
          <p:nvPr/>
        </p:nvSpPr>
        <p:spPr>
          <a:xfrm>
            <a:off x="6022288" y="2237857"/>
            <a:ext cx="517879" cy="4275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Multiply 24"/>
          <p:cNvSpPr/>
          <p:nvPr/>
        </p:nvSpPr>
        <p:spPr>
          <a:xfrm>
            <a:off x="10640348" y="690304"/>
            <a:ext cx="517879" cy="4275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Multiply 25"/>
          <p:cNvSpPr/>
          <p:nvPr/>
        </p:nvSpPr>
        <p:spPr>
          <a:xfrm>
            <a:off x="287538" y="1770592"/>
            <a:ext cx="517879" cy="4275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1208655" y="1715277"/>
            <a:ext cx="29184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genetically distant, and unlikely to be involved in recent transmission</a:t>
            </a:r>
          </a:p>
        </p:txBody>
      </p:sp>
      <p:sp>
        <p:nvSpPr>
          <p:cNvPr id="28" name="TextBox 27"/>
          <p:cNvSpPr txBox="1"/>
          <p:nvPr/>
        </p:nvSpPr>
        <p:spPr>
          <a:xfrm>
            <a:off x="816553" y="1636770"/>
            <a:ext cx="6872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2" name="Left Arrow 31"/>
          <p:cNvSpPr/>
          <p:nvPr/>
        </p:nvSpPr>
        <p:spPr>
          <a:xfrm rot="21000000">
            <a:off x="8091080" y="4677663"/>
            <a:ext cx="877538" cy="31369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9011209" y="4465005"/>
            <a:ext cx="31807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Closely related isolates, which may be involved in recent transmission</a:t>
            </a:r>
          </a:p>
        </p:txBody>
      </p:sp>
      <p:cxnSp>
        <p:nvCxnSpPr>
          <p:cNvPr id="29" name="Straight Connector 28">
            <a:extLst>
              <a:ext uri="{FF2B5EF4-FFF2-40B4-BE49-F238E27FC236}">
                <a16:creationId xmlns:a16="http://schemas.microsoft.com/office/drawing/2014/main" id="{F35797D5-4F0B-4527-BFD5-CF931D54DE1C}"/>
              </a:ext>
            </a:extLst>
          </p:cNvPr>
          <p:cNvCxnSpPr>
            <a:cxnSpLocks/>
          </p:cNvCxnSpPr>
          <p:nvPr/>
        </p:nvCxnSpPr>
        <p:spPr>
          <a:xfrm>
            <a:off x="6379248" y="5202823"/>
            <a:ext cx="594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87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7DD7-0B0F-4AA9-92D1-314F6D56A271}"/>
              </a:ext>
            </a:extLst>
          </p:cNvPr>
          <p:cNvSpPr>
            <a:spLocks noGrp="1"/>
          </p:cNvSpPr>
          <p:nvPr>
            <p:ph type="title"/>
          </p:nvPr>
        </p:nvSpPr>
        <p:spPr/>
        <p:txBody>
          <a:bodyPr/>
          <a:lstStyle/>
          <a:p>
            <a:r>
              <a:rPr lang="en-US" dirty="0"/>
              <a:t>Now What??</a:t>
            </a:r>
          </a:p>
        </p:txBody>
      </p:sp>
      <p:sp>
        <p:nvSpPr>
          <p:cNvPr id="3" name="Content Placeholder 2">
            <a:extLst>
              <a:ext uri="{FF2B5EF4-FFF2-40B4-BE49-F238E27FC236}">
                <a16:creationId xmlns:a16="http://schemas.microsoft.com/office/drawing/2014/main" id="{D4CAC5AA-EF7E-4AD8-9A22-21FB1D82D94A}"/>
              </a:ext>
            </a:extLst>
          </p:cNvPr>
          <p:cNvSpPr>
            <a:spLocks noGrp="1"/>
          </p:cNvSpPr>
          <p:nvPr>
            <p:ph idx="1"/>
          </p:nvPr>
        </p:nvSpPr>
        <p:spPr>
          <a:xfrm>
            <a:off x="941917" y="2031781"/>
            <a:ext cx="10363200" cy="4114800"/>
          </a:xfrm>
        </p:spPr>
        <p:txBody>
          <a:bodyPr/>
          <a:lstStyle/>
          <a:p>
            <a:r>
              <a:rPr lang="en-US" dirty="0"/>
              <a:t>Patient 1</a:t>
            </a:r>
          </a:p>
          <a:p>
            <a:pPr lvl="1"/>
            <a:r>
              <a:rPr lang="en-US" dirty="0"/>
              <a:t>Additional specimens obtained</a:t>
            </a:r>
          </a:p>
          <a:p>
            <a:pPr lvl="1"/>
            <a:r>
              <a:rPr lang="en-US" dirty="0"/>
              <a:t>Due to underlying diagnoses and immunosuppression as well as epidemiologic history, started on anti-tuberculosis treatment</a:t>
            </a:r>
          </a:p>
          <a:p>
            <a:pPr lvl="1"/>
            <a:r>
              <a:rPr lang="en-US" dirty="0"/>
              <a:t>Remains clinically stable</a:t>
            </a:r>
          </a:p>
          <a:p>
            <a:r>
              <a:rPr lang="en-US" dirty="0"/>
              <a:t>Patient 2</a:t>
            </a:r>
          </a:p>
          <a:p>
            <a:pPr lvl="1"/>
            <a:r>
              <a:rPr lang="en-US" dirty="0"/>
              <a:t>Due to no epidemiologic history to support diagnosis, not treated</a:t>
            </a:r>
          </a:p>
          <a:p>
            <a:pPr lvl="1"/>
            <a:r>
              <a:rPr lang="en-US" dirty="0"/>
              <a:t>Further investigation- requested CXRs on parents and sibling </a:t>
            </a:r>
          </a:p>
          <a:p>
            <a:pPr lvl="1"/>
            <a:r>
              <a:rPr lang="en-US" dirty="0"/>
              <a:t>Remains clinically stable</a:t>
            </a:r>
          </a:p>
        </p:txBody>
      </p:sp>
    </p:spTree>
    <p:extLst>
      <p:ext uri="{BB962C8B-B14F-4D97-AF65-F5344CB8AC3E}">
        <p14:creationId xmlns:p14="http://schemas.microsoft.com/office/powerpoint/2010/main" val="2630561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1070-1285-4D45-A98B-DBEFA8706028}"/>
              </a:ext>
            </a:extLst>
          </p:cNvPr>
          <p:cNvSpPr>
            <a:spLocks noGrp="1"/>
          </p:cNvSpPr>
          <p:nvPr>
            <p:ph type="title"/>
          </p:nvPr>
        </p:nvSpPr>
        <p:spPr/>
        <p:txBody>
          <a:bodyPr/>
          <a:lstStyle/>
          <a:p>
            <a:r>
              <a:rPr lang="en-US" dirty="0"/>
              <a:t>Approach to Suspected False-Positive </a:t>
            </a:r>
            <a:br>
              <a:rPr lang="en-US" dirty="0"/>
            </a:br>
            <a:r>
              <a:rPr lang="en-US" dirty="0"/>
              <a:t>MTB Culture Results</a:t>
            </a:r>
          </a:p>
        </p:txBody>
      </p:sp>
      <p:pic>
        <p:nvPicPr>
          <p:cNvPr id="5" name="Content Placeholder 4" descr="Graphical user interface, text, application&#10;&#10;Description automatically generated">
            <a:extLst>
              <a:ext uri="{FF2B5EF4-FFF2-40B4-BE49-F238E27FC236}">
                <a16:creationId xmlns:a16="http://schemas.microsoft.com/office/drawing/2014/main" id="{E53C5789-7648-48E4-8962-D73BF957AA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11" y="2392835"/>
            <a:ext cx="11266160" cy="3130886"/>
          </a:xfrm>
        </p:spPr>
      </p:pic>
      <p:sp>
        <p:nvSpPr>
          <p:cNvPr id="6" name="TextBox 5">
            <a:extLst>
              <a:ext uri="{FF2B5EF4-FFF2-40B4-BE49-F238E27FC236}">
                <a16:creationId xmlns:a16="http://schemas.microsoft.com/office/drawing/2014/main" id="{047116C2-565D-4A60-8723-5F13E802ECDB}"/>
              </a:ext>
            </a:extLst>
          </p:cNvPr>
          <p:cNvSpPr txBox="1"/>
          <p:nvPr/>
        </p:nvSpPr>
        <p:spPr>
          <a:xfrm>
            <a:off x="168813" y="6459379"/>
            <a:ext cx="3334043" cy="246221"/>
          </a:xfrm>
          <a:prstGeom prst="rect">
            <a:avLst/>
          </a:prstGeom>
          <a:noFill/>
        </p:spPr>
        <p:txBody>
          <a:bodyPr wrap="square" rtlCol="0">
            <a:spAutoFit/>
          </a:bodyPr>
          <a:lstStyle/>
          <a:p>
            <a:r>
              <a:rPr lang="en-US" sz="1000" dirty="0">
                <a:solidFill>
                  <a:schemeClr val="accent3"/>
                </a:solidFill>
              </a:rPr>
              <a:t>Clin Infect Dis 2000; 31: 1390</a:t>
            </a:r>
          </a:p>
        </p:txBody>
      </p:sp>
    </p:spTree>
    <p:extLst>
      <p:ext uri="{BB962C8B-B14F-4D97-AF65-F5344CB8AC3E}">
        <p14:creationId xmlns:p14="http://schemas.microsoft.com/office/powerpoint/2010/main" val="449896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4034-A452-4BAA-9379-53F599E55F3D}"/>
              </a:ext>
            </a:extLst>
          </p:cNvPr>
          <p:cNvSpPr>
            <a:spLocks noGrp="1"/>
          </p:cNvSpPr>
          <p:nvPr>
            <p:ph type="title"/>
          </p:nvPr>
        </p:nvSpPr>
        <p:spPr/>
        <p:txBody>
          <a:bodyPr/>
          <a:lstStyle/>
          <a:p>
            <a:r>
              <a:rPr lang="en-US" dirty="0"/>
              <a:t>Role of Genotyping for Pediatric TB</a:t>
            </a:r>
          </a:p>
        </p:txBody>
      </p:sp>
      <p:sp>
        <p:nvSpPr>
          <p:cNvPr id="3" name="Content Placeholder 2">
            <a:extLst>
              <a:ext uri="{FF2B5EF4-FFF2-40B4-BE49-F238E27FC236}">
                <a16:creationId xmlns:a16="http://schemas.microsoft.com/office/drawing/2014/main" id="{D80836DD-9EC5-40DF-B298-3250ACC49349}"/>
              </a:ext>
            </a:extLst>
          </p:cNvPr>
          <p:cNvSpPr>
            <a:spLocks noGrp="1"/>
          </p:cNvSpPr>
          <p:nvPr>
            <p:ph idx="1"/>
          </p:nvPr>
        </p:nvSpPr>
        <p:spPr>
          <a:xfrm>
            <a:off x="1087402" y="2060731"/>
            <a:ext cx="10363200" cy="4114800"/>
          </a:xfrm>
        </p:spPr>
        <p:txBody>
          <a:bodyPr/>
          <a:lstStyle/>
          <a:p>
            <a:r>
              <a:rPr lang="en-US" dirty="0"/>
              <a:t>Source-case investigations</a:t>
            </a:r>
          </a:p>
          <a:p>
            <a:endParaRPr lang="en-US" dirty="0"/>
          </a:p>
          <a:p>
            <a:r>
              <a:rPr lang="en-US" dirty="0"/>
              <a:t>Differentiate reactivation from recent infection</a:t>
            </a:r>
          </a:p>
          <a:p>
            <a:endParaRPr lang="en-US" dirty="0"/>
          </a:p>
          <a:p>
            <a:r>
              <a:rPr lang="en-US" dirty="0"/>
              <a:t>Define patterns of transmission</a:t>
            </a:r>
          </a:p>
          <a:p>
            <a:endParaRPr lang="en-US" dirty="0"/>
          </a:p>
          <a:p>
            <a:r>
              <a:rPr lang="en-US" dirty="0"/>
              <a:t>False-positive laboratory diagnoses</a:t>
            </a:r>
          </a:p>
        </p:txBody>
      </p:sp>
    </p:spTree>
    <p:extLst>
      <p:ext uri="{BB962C8B-B14F-4D97-AF65-F5344CB8AC3E}">
        <p14:creationId xmlns:p14="http://schemas.microsoft.com/office/powerpoint/2010/main" val="167919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4560-D8E2-46AA-9B8F-E7E6937A8DA0}"/>
              </a:ext>
            </a:extLst>
          </p:cNvPr>
          <p:cNvSpPr>
            <a:spLocks noGrp="1"/>
          </p:cNvSpPr>
          <p:nvPr>
            <p:ph type="title"/>
          </p:nvPr>
        </p:nvSpPr>
        <p:spPr/>
        <p:txBody>
          <a:bodyPr/>
          <a:lstStyle/>
          <a:p>
            <a:r>
              <a:rPr lang="en-US" dirty="0"/>
              <a:t>Contact versus Source Investigation</a:t>
            </a:r>
          </a:p>
        </p:txBody>
      </p:sp>
      <p:sp>
        <p:nvSpPr>
          <p:cNvPr id="3" name="Content Placeholder 2">
            <a:extLst>
              <a:ext uri="{FF2B5EF4-FFF2-40B4-BE49-F238E27FC236}">
                <a16:creationId xmlns:a16="http://schemas.microsoft.com/office/drawing/2014/main" id="{263C94EC-2A60-40EB-86A8-B9283C45CA3D}"/>
              </a:ext>
            </a:extLst>
          </p:cNvPr>
          <p:cNvSpPr>
            <a:spLocks noGrp="1"/>
          </p:cNvSpPr>
          <p:nvPr>
            <p:ph idx="1"/>
          </p:nvPr>
        </p:nvSpPr>
        <p:spPr>
          <a:xfrm>
            <a:off x="703377" y="1938199"/>
            <a:ext cx="10363200" cy="4277069"/>
          </a:xfrm>
        </p:spPr>
        <p:txBody>
          <a:bodyPr/>
          <a:lstStyle/>
          <a:p>
            <a:r>
              <a:rPr lang="en-US" b="1" dirty="0"/>
              <a:t>Contact investigation</a:t>
            </a:r>
          </a:p>
          <a:p>
            <a:pPr lvl="1"/>
            <a:r>
              <a:rPr lang="en-US" dirty="0"/>
              <a:t>Process to identify persons (contacts) who were exposed to someone with infectious TB disease; assess contacts for infection/TB</a:t>
            </a:r>
          </a:p>
          <a:p>
            <a:endParaRPr lang="en-US" dirty="0"/>
          </a:p>
          <a:p>
            <a:r>
              <a:rPr lang="en-US" b="1" dirty="0"/>
              <a:t>Source case investigation</a:t>
            </a:r>
          </a:p>
          <a:p>
            <a:pPr lvl="1"/>
            <a:r>
              <a:rPr lang="en-US" dirty="0"/>
              <a:t>Process to identify a source for infection</a:t>
            </a:r>
          </a:p>
          <a:p>
            <a:pPr lvl="1"/>
            <a:r>
              <a:rPr lang="en-US" dirty="0"/>
              <a:t>Usually done when a young child is found to have TB disease</a:t>
            </a:r>
            <a:endParaRPr lang="en-US" b="0" i="0" u="none" strike="noStrike" baseline="0" dirty="0"/>
          </a:p>
          <a:p>
            <a:pPr lvl="2"/>
            <a:r>
              <a:rPr lang="en-US" dirty="0"/>
              <a:t>If source has an isolate, can be used</a:t>
            </a:r>
            <a:r>
              <a:rPr lang="en-US" b="0" i="0" u="none" strike="noStrike" baseline="0" dirty="0"/>
              <a:t> for treatment of child</a:t>
            </a:r>
          </a:p>
          <a:p>
            <a:pPr lvl="2"/>
            <a:r>
              <a:rPr lang="en-US" dirty="0"/>
              <a:t>To prevent further transmission from an infectious person</a:t>
            </a:r>
          </a:p>
          <a:p>
            <a:pPr marL="0" indent="0">
              <a:buNone/>
            </a:pPr>
            <a:endParaRPr lang="en-US" dirty="0"/>
          </a:p>
        </p:txBody>
      </p:sp>
    </p:spTree>
    <p:extLst>
      <p:ext uri="{BB962C8B-B14F-4D97-AF65-F5344CB8AC3E}">
        <p14:creationId xmlns:p14="http://schemas.microsoft.com/office/powerpoint/2010/main" val="231747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15B2-E1C2-4DDD-903F-EE4DCAFE55AC}"/>
              </a:ext>
            </a:extLst>
          </p:cNvPr>
          <p:cNvSpPr>
            <a:spLocks noGrp="1"/>
          </p:cNvSpPr>
          <p:nvPr>
            <p:ph type="title"/>
          </p:nvPr>
        </p:nvSpPr>
        <p:spPr/>
        <p:txBody>
          <a:bodyPr/>
          <a:lstStyle/>
          <a:p>
            <a:r>
              <a:rPr lang="en-US" dirty="0"/>
              <a:t>Patient 2 (Greensboro)</a:t>
            </a:r>
          </a:p>
        </p:txBody>
      </p:sp>
      <p:sp>
        <p:nvSpPr>
          <p:cNvPr id="3" name="Content Placeholder 2">
            <a:extLst>
              <a:ext uri="{FF2B5EF4-FFF2-40B4-BE49-F238E27FC236}">
                <a16:creationId xmlns:a16="http://schemas.microsoft.com/office/drawing/2014/main" id="{4A78676D-5F5B-44B6-8BC3-685939715DBD}"/>
              </a:ext>
            </a:extLst>
          </p:cNvPr>
          <p:cNvSpPr>
            <a:spLocks noGrp="1"/>
          </p:cNvSpPr>
          <p:nvPr>
            <p:ph idx="1"/>
          </p:nvPr>
        </p:nvSpPr>
        <p:spPr>
          <a:xfrm>
            <a:off x="759037" y="1989577"/>
            <a:ext cx="10363200" cy="4114800"/>
          </a:xfrm>
        </p:spPr>
        <p:txBody>
          <a:bodyPr/>
          <a:lstStyle/>
          <a:p>
            <a:r>
              <a:rPr lang="en-US" dirty="0"/>
              <a:t>2 year old evaluated for upper airway pathology</a:t>
            </a:r>
          </a:p>
          <a:p>
            <a:pPr lvl="1"/>
            <a:r>
              <a:rPr lang="en-US" dirty="0"/>
              <a:t>From Guilford County</a:t>
            </a:r>
          </a:p>
          <a:p>
            <a:pPr lvl="1"/>
            <a:r>
              <a:rPr lang="en-US" dirty="0"/>
              <a:t>Born at FT gestation; moved to Utah at 4 weeks of age</a:t>
            </a:r>
          </a:p>
          <a:p>
            <a:pPr lvl="1"/>
            <a:r>
              <a:rPr lang="en-US" dirty="0" err="1"/>
              <a:t>Frenulectomy</a:t>
            </a:r>
            <a:r>
              <a:rPr lang="en-US" dirty="0"/>
              <a:t> at 9 weeks for difficulty breastfeeding</a:t>
            </a:r>
          </a:p>
          <a:p>
            <a:pPr lvl="1"/>
            <a:r>
              <a:rPr lang="en-US" dirty="0"/>
              <a:t>Continued problems with suck/swallow/gagging</a:t>
            </a:r>
          </a:p>
          <a:p>
            <a:pPr lvl="1"/>
            <a:r>
              <a:rPr lang="en-US" dirty="0"/>
              <a:t>Gastrostomy tube at 17 months of age; moved to NC</a:t>
            </a:r>
          </a:p>
          <a:p>
            <a:pPr lvl="1"/>
            <a:r>
              <a:rPr lang="en-US" dirty="0"/>
              <a:t>June 2, 2021- triple scope Laryngeal cleft lasered; GI scope with no findings; bronchoscopy showed edema and secretions</a:t>
            </a:r>
          </a:p>
          <a:p>
            <a:r>
              <a:rPr lang="en-US" dirty="0"/>
              <a:t>July 14, 2021- called re AFB from bronchoscopy</a:t>
            </a:r>
          </a:p>
        </p:txBody>
      </p:sp>
    </p:spTree>
    <p:extLst>
      <p:ext uri="{BB962C8B-B14F-4D97-AF65-F5344CB8AC3E}">
        <p14:creationId xmlns:p14="http://schemas.microsoft.com/office/powerpoint/2010/main" val="123051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533401"/>
            <a:ext cx="7793037" cy="852487"/>
          </a:xfrm>
        </p:spPr>
        <p:txBody>
          <a:bodyPr/>
          <a:lstStyle/>
          <a:p>
            <a:r>
              <a:rPr lang="en-US" sz="4000" dirty="0"/>
              <a:t>Diagnosis of Pediatric TB</a:t>
            </a:r>
          </a:p>
        </p:txBody>
      </p:sp>
      <p:sp>
        <p:nvSpPr>
          <p:cNvPr id="3" name="Content Placeholder 2"/>
          <p:cNvSpPr>
            <a:spLocks noGrp="1"/>
          </p:cNvSpPr>
          <p:nvPr>
            <p:ph idx="4294967295"/>
          </p:nvPr>
        </p:nvSpPr>
        <p:spPr>
          <a:xfrm>
            <a:off x="848139" y="1944688"/>
            <a:ext cx="10363200" cy="4379911"/>
          </a:xfrm>
        </p:spPr>
        <p:txBody>
          <a:bodyPr/>
          <a:lstStyle/>
          <a:p>
            <a:r>
              <a:rPr lang="en-US" dirty="0"/>
              <a:t>Diagnosis of childhood TB is difficult</a:t>
            </a:r>
          </a:p>
          <a:p>
            <a:pPr lvl="1"/>
            <a:r>
              <a:rPr lang="en-US" dirty="0"/>
              <a:t>Symptoms and radiographic findings are nonspecific</a:t>
            </a:r>
          </a:p>
          <a:p>
            <a:pPr lvl="1"/>
            <a:r>
              <a:rPr lang="en-US" dirty="0"/>
              <a:t>Specimens difficult to obtain</a:t>
            </a:r>
          </a:p>
          <a:p>
            <a:pPr lvl="1"/>
            <a:r>
              <a:rPr lang="en-US" dirty="0"/>
              <a:t>Microbiology limited by </a:t>
            </a:r>
            <a:r>
              <a:rPr lang="en-US" dirty="0" err="1"/>
              <a:t>paucibacillary</a:t>
            </a:r>
            <a:r>
              <a:rPr lang="en-US" dirty="0"/>
              <a:t> disease</a:t>
            </a:r>
          </a:p>
          <a:p>
            <a:pPr lvl="1"/>
            <a:r>
              <a:rPr lang="en-US" dirty="0">
                <a:solidFill>
                  <a:srgbClr val="FFFF99"/>
                </a:solidFill>
              </a:rPr>
              <a:t>Most childhood TB is not culture-confirmed</a:t>
            </a:r>
          </a:p>
          <a:p>
            <a:r>
              <a:rPr lang="en-US" dirty="0"/>
              <a:t>Diagnosis relies on:</a:t>
            </a:r>
          </a:p>
          <a:p>
            <a:pPr lvl="1"/>
            <a:r>
              <a:rPr lang="en-US" dirty="0"/>
              <a:t>Epidemiologic factors</a:t>
            </a:r>
          </a:p>
          <a:p>
            <a:pPr lvl="1"/>
            <a:r>
              <a:rPr lang="en-US" dirty="0"/>
              <a:t>Immunologic findings</a:t>
            </a:r>
          </a:p>
          <a:p>
            <a:pPr lvl="1"/>
            <a:r>
              <a:rPr lang="en-US" dirty="0"/>
              <a:t>Clinical presentation</a:t>
            </a:r>
          </a:p>
          <a:p>
            <a:pPr lvl="1"/>
            <a:r>
              <a:rPr lang="en-US" dirty="0"/>
              <a:t>Radiographic findings</a:t>
            </a:r>
          </a:p>
          <a:p>
            <a:endParaRPr lang="en-US" dirty="0"/>
          </a:p>
          <a:p>
            <a:pPr lvl="1"/>
            <a:endParaRPr lang="en-US" dirty="0"/>
          </a:p>
        </p:txBody>
      </p:sp>
      <p:sp>
        <p:nvSpPr>
          <p:cNvPr id="4" name="Slide Number Placeholder 3"/>
          <p:cNvSpPr>
            <a:spLocks noGrp="1"/>
          </p:cNvSpPr>
          <p:nvPr>
            <p:ph type="sldNum" sz="quarter" idx="11"/>
          </p:nvPr>
        </p:nvSpPr>
        <p:spPr/>
        <p:txBody>
          <a:bodyPr/>
          <a:lstStyle/>
          <a:p>
            <a:fld id="{211F37A5-6D65-4126-80E6-BB85AD81262D}" type="slidenum">
              <a:rPr lang="en-US" smtClean="0"/>
              <a:t>30</a:t>
            </a:fld>
            <a:endParaRPr lang="en-US" dirty="0"/>
          </a:p>
        </p:txBody>
      </p:sp>
    </p:spTree>
    <p:extLst>
      <p:ext uri="{BB962C8B-B14F-4D97-AF65-F5344CB8AC3E}">
        <p14:creationId xmlns:p14="http://schemas.microsoft.com/office/powerpoint/2010/main" val="1668009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48" y="152400"/>
            <a:ext cx="10390717" cy="1462088"/>
          </a:xfrm>
        </p:spPr>
        <p:txBody>
          <a:bodyPr/>
          <a:lstStyle/>
          <a:p>
            <a:pPr algn="l"/>
            <a:r>
              <a:rPr lang="en-US" sz="4000" dirty="0"/>
              <a:t>Diagnostic Tools for Pediatric TB</a:t>
            </a:r>
          </a:p>
        </p:txBody>
      </p:sp>
      <p:sp>
        <p:nvSpPr>
          <p:cNvPr id="5" name="Text Placeholder 4"/>
          <p:cNvSpPr>
            <a:spLocks noGrp="1"/>
          </p:cNvSpPr>
          <p:nvPr>
            <p:ph idx="1"/>
          </p:nvPr>
        </p:nvSpPr>
        <p:spPr>
          <a:xfrm>
            <a:off x="914399" y="1874982"/>
            <a:ext cx="10217427" cy="4353540"/>
          </a:xfrm>
        </p:spPr>
        <p:txBody>
          <a:bodyPr/>
          <a:lstStyle/>
          <a:p>
            <a:r>
              <a:rPr lang="en-US" sz="2000" b="1" dirty="0">
                <a:solidFill>
                  <a:schemeClr val="accent3"/>
                </a:solidFill>
              </a:rPr>
              <a:t>Latent tuberculosis</a:t>
            </a:r>
          </a:p>
          <a:p>
            <a:pPr lvl="1"/>
            <a:r>
              <a:rPr lang="en-US" sz="2000" dirty="0">
                <a:solidFill>
                  <a:schemeClr val="accent3"/>
                </a:solidFill>
              </a:rPr>
              <a:t>TST, IGRAs</a:t>
            </a:r>
          </a:p>
          <a:p>
            <a:r>
              <a:rPr lang="en-US" sz="2000" b="1" dirty="0">
                <a:solidFill>
                  <a:schemeClr val="accent3"/>
                </a:solidFill>
              </a:rPr>
              <a:t>TB Disease</a:t>
            </a:r>
          </a:p>
          <a:p>
            <a:pPr lvl="1"/>
            <a:r>
              <a:rPr lang="en-US" sz="2000" dirty="0">
                <a:solidFill>
                  <a:schemeClr val="accent3"/>
                </a:solidFill>
              </a:rPr>
              <a:t>TST, IGRAs</a:t>
            </a:r>
          </a:p>
          <a:p>
            <a:pPr lvl="1"/>
            <a:r>
              <a:rPr lang="en-US" sz="2000" dirty="0">
                <a:solidFill>
                  <a:schemeClr val="accent3"/>
                </a:solidFill>
              </a:rPr>
              <a:t>Radiological</a:t>
            </a:r>
          </a:p>
          <a:p>
            <a:pPr lvl="2"/>
            <a:r>
              <a:rPr lang="en-US" sz="2000" dirty="0">
                <a:solidFill>
                  <a:schemeClr val="accent3"/>
                </a:solidFill>
              </a:rPr>
              <a:t>CXR</a:t>
            </a:r>
          </a:p>
          <a:p>
            <a:pPr lvl="2"/>
            <a:r>
              <a:rPr lang="en-US" sz="2000" dirty="0">
                <a:solidFill>
                  <a:schemeClr val="accent3"/>
                </a:solidFill>
              </a:rPr>
              <a:t>US, CT, MRI</a:t>
            </a:r>
          </a:p>
          <a:p>
            <a:pPr lvl="1"/>
            <a:r>
              <a:rPr lang="en-US" sz="2000" dirty="0">
                <a:solidFill>
                  <a:schemeClr val="accent3"/>
                </a:solidFill>
              </a:rPr>
              <a:t>Microbiological / molecular</a:t>
            </a:r>
          </a:p>
          <a:p>
            <a:pPr lvl="2"/>
            <a:r>
              <a:rPr lang="en-US" sz="2000" dirty="0">
                <a:solidFill>
                  <a:schemeClr val="accent3"/>
                </a:solidFill>
              </a:rPr>
              <a:t>Microscopy, culture</a:t>
            </a:r>
          </a:p>
          <a:p>
            <a:pPr lvl="2"/>
            <a:r>
              <a:rPr lang="en-US" sz="2000" dirty="0">
                <a:solidFill>
                  <a:schemeClr val="accent3"/>
                </a:solidFill>
              </a:rPr>
              <a:t>NAAT, Xpert MTB/RIF</a:t>
            </a:r>
          </a:p>
          <a:p>
            <a:pPr lvl="1"/>
            <a:r>
              <a:rPr lang="en-US" sz="2000" dirty="0">
                <a:solidFill>
                  <a:srgbClr val="FFFF99"/>
                </a:solidFill>
              </a:rPr>
              <a:t>Source investigation </a:t>
            </a:r>
          </a:p>
          <a:p>
            <a:pPr lvl="1"/>
            <a:endParaRPr lang="en-US" sz="2000" dirty="0">
              <a:solidFill>
                <a:schemeClr val="accent3"/>
              </a:solidFill>
            </a:endParaRPr>
          </a:p>
        </p:txBody>
      </p:sp>
    </p:spTree>
    <p:extLst>
      <p:ext uri="{BB962C8B-B14F-4D97-AF65-F5344CB8AC3E}">
        <p14:creationId xmlns:p14="http://schemas.microsoft.com/office/powerpoint/2010/main" val="3902583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a:xfrm>
            <a:off x="2209800" y="457200"/>
            <a:ext cx="7793038" cy="1066800"/>
          </a:xfrm>
        </p:spPr>
        <p:txBody>
          <a:bodyPr/>
          <a:lstStyle/>
          <a:p>
            <a:r>
              <a:rPr lang="en-US" altLang="en-US" b="1" dirty="0"/>
              <a:t>Microbiological Diagnosis of Pediatric Tuberculosis</a:t>
            </a:r>
          </a:p>
        </p:txBody>
      </p:sp>
      <p:sp>
        <p:nvSpPr>
          <p:cNvPr id="1208323" name="Rectangle 3"/>
          <p:cNvSpPr>
            <a:spLocks noGrp="1" noChangeArrowheads="1"/>
          </p:cNvSpPr>
          <p:nvPr>
            <p:ph type="body" idx="1"/>
          </p:nvPr>
        </p:nvSpPr>
        <p:spPr>
          <a:xfrm>
            <a:off x="1181686" y="1828801"/>
            <a:ext cx="10072468" cy="4525963"/>
          </a:xfrm>
        </p:spPr>
        <p:txBody>
          <a:bodyPr/>
          <a:lstStyle/>
          <a:p>
            <a:r>
              <a:rPr lang="en-US" altLang="en-US" dirty="0"/>
              <a:t>Bacteriologic confirmation difficult in children</a:t>
            </a:r>
          </a:p>
          <a:p>
            <a:pPr lvl="1"/>
            <a:r>
              <a:rPr lang="en-US" altLang="en-US" dirty="0"/>
              <a:t>Sputum difficult to obtain in children &lt; 12 y</a:t>
            </a:r>
          </a:p>
          <a:p>
            <a:pPr lvl="1"/>
            <a:r>
              <a:rPr lang="en-US" altLang="en-US" dirty="0"/>
              <a:t>Gastric aspirate collection requires hospitalization</a:t>
            </a:r>
          </a:p>
          <a:p>
            <a:pPr lvl="1"/>
            <a:r>
              <a:rPr lang="en-US" altLang="en-US" dirty="0"/>
              <a:t>Tubercle bacilli sparse</a:t>
            </a:r>
          </a:p>
          <a:p>
            <a:pPr lvl="1"/>
            <a:endParaRPr lang="en-US" altLang="en-US" dirty="0"/>
          </a:p>
          <a:p>
            <a:r>
              <a:rPr lang="en-US" dirty="0"/>
              <a:t>Lack of a practical gold standard in children with TB</a:t>
            </a:r>
          </a:p>
          <a:p>
            <a:pPr lvl="1"/>
            <a:r>
              <a:rPr lang="en-US" dirty="0"/>
              <a:t>MTB isolated in &lt; 30-60% of children </a:t>
            </a:r>
          </a:p>
          <a:p>
            <a:pPr lvl="2"/>
            <a:r>
              <a:rPr lang="en-US" u="sng" dirty="0">
                <a:solidFill>
                  <a:srgbClr val="FFFF99"/>
                </a:solidFill>
              </a:rPr>
              <a:t>Negative culture does not exclude TB</a:t>
            </a:r>
          </a:p>
          <a:p>
            <a:pPr lvl="1"/>
            <a:r>
              <a:rPr lang="en-US" dirty="0"/>
              <a:t>AFB smear positive in &lt;10-15% of children</a:t>
            </a:r>
          </a:p>
          <a:p>
            <a:pPr lvl="2"/>
            <a:r>
              <a:rPr lang="en-US" u="sng" dirty="0">
                <a:solidFill>
                  <a:srgbClr val="FFFF99"/>
                </a:solidFill>
              </a:rPr>
              <a:t>Negative AFB smear does not exclude TB</a:t>
            </a:r>
          </a:p>
          <a:p>
            <a:pPr lvl="1"/>
            <a:endParaRPr lang="en-US" altLang="en-US" dirty="0"/>
          </a:p>
        </p:txBody>
      </p:sp>
    </p:spTree>
    <p:extLst>
      <p:ext uri="{BB962C8B-B14F-4D97-AF65-F5344CB8AC3E}">
        <p14:creationId xmlns:p14="http://schemas.microsoft.com/office/powerpoint/2010/main" val="337566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286000" y="838200"/>
            <a:ext cx="8001000" cy="609600"/>
          </a:xfrm>
        </p:spPr>
        <p:txBody>
          <a:bodyPr/>
          <a:lstStyle/>
          <a:p>
            <a:r>
              <a:rPr lang="en-US" altLang="en-US" sz="4000" dirty="0"/>
              <a:t>Management of Suspected TB</a:t>
            </a:r>
          </a:p>
        </p:txBody>
      </p:sp>
      <p:sp>
        <p:nvSpPr>
          <p:cNvPr id="1061891" name="Rectangle 3"/>
          <p:cNvSpPr>
            <a:spLocks noGrp="1" noChangeArrowheads="1"/>
          </p:cNvSpPr>
          <p:nvPr>
            <p:ph type="body" idx="1"/>
          </p:nvPr>
        </p:nvSpPr>
        <p:spPr>
          <a:xfrm>
            <a:off x="801858" y="1919068"/>
            <a:ext cx="10118689" cy="4459287"/>
          </a:xfrm>
        </p:spPr>
        <p:txBody>
          <a:bodyPr/>
          <a:lstStyle/>
          <a:p>
            <a:r>
              <a:rPr lang="en-US" altLang="en-US" dirty="0"/>
              <a:t>Child identified through contact investigation (source case known)</a:t>
            </a:r>
          </a:p>
          <a:p>
            <a:pPr lvl="1"/>
            <a:r>
              <a:rPr lang="en-US" altLang="en-US" dirty="0"/>
              <a:t>Use source case’s isolate to guide treatment of child</a:t>
            </a:r>
          </a:p>
          <a:p>
            <a:pPr lvl="1"/>
            <a:r>
              <a:rPr lang="en-US" altLang="en-US" dirty="0"/>
              <a:t>If drug resistance suspected, attempt bacteriologic confirmation</a:t>
            </a:r>
          </a:p>
          <a:p>
            <a:endParaRPr lang="en-US" altLang="en-US" dirty="0"/>
          </a:p>
          <a:p>
            <a:r>
              <a:rPr lang="en-US" altLang="en-US" dirty="0"/>
              <a:t>Symptomatic child (source case unknown)</a:t>
            </a:r>
          </a:p>
          <a:p>
            <a:pPr lvl="1"/>
            <a:r>
              <a:rPr lang="en-US" altLang="en-US" dirty="0"/>
              <a:t>Bacteriologic confirmation should be attempted</a:t>
            </a:r>
          </a:p>
          <a:p>
            <a:pPr lvl="1"/>
            <a:r>
              <a:rPr lang="en-US" altLang="en-US" dirty="0"/>
              <a:t>Source case investigation</a:t>
            </a:r>
          </a:p>
          <a:p>
            <a:pPr lvl="2"/>
            <a:r>
              <a:rPr lang="en-US" altLang="en-US" dirty="0"/>
              <a:t>Likelihood of identifying source case (and isolating MTB) is higher than isolating MTB from patient</a:t>
            </a:r>
          </a:p>
        </p:txBody>
      </p:sp>
    </p:spTree>
    <p:extLst>
      <p:ext uri="{BB962C8B-B14F-4D97-AF65-F5344CB8AC3E}">
        <p14:creationId xmlns:p14="http://schemas.microsoft.com/office/powerpoint/2010/main" val="3076676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a:xfrm>
            <a:off x="2410264" y="454855"/>
            <a:ext cx="7793038" cy="1066800"/>
          </a:xfrm>
        </p:spPr>
        <p:txBody>
          <a:bodyPr/>
          <a:lstStyle/>
          <a:p>
            <a:r>
              <a:rPr lang="en-US" altLang="en-US" sz="4000" b="1" dirty="0"/>
              <a:t>It’s a Family Affair	</a:t>
            </a:r>
          </a:p>
        </p:txBody>
      </p:sp>
      <p:sp>
        <p:nvSpPr>
          <p:cNvPr id="1051651" name="Rectangle 3"/>
          <p:cNvSpPr>
            <a:spLocks noGrp="1" noChangeArrowheads="1"/>
          </p:cNvSpPr>
          <p:nvPr>
            <p:ph type="body" sz="half" idx="1"/>
          </p:nvPr>
        </p:nvSpPr>
        <p:spPr>
          <a:xfrm>
            <a:off x="683200" y="2120346"/>
            <a:ext cx="3862296" cy="4114800"/>
          </a:xfrm>
        </p:spPr>
        <p:txBody>
          <a:bodyPr/>
          <a:lstStyle/>
          <a:p>
            <a:pPr>
              <a:lnSpc>
                <a:spcPct val="90000"/>
              </a:lnSpc>
            </a:pPr>
            <a:r>
              <a:rPr lang="en-US" altLang="en-US" sz="2400" dirty="0"/>
              <a:t>5 month old Hispanic female evaluated in ED with a cough</a:t>
            </a:r>
          </a:p>
          <a:p>
            <a:pPr>
              <a:lnSpc>
                <a:spcPct val="90000"/>
              </a:lnSpc>
            </a:pPr>
            <a:endParaRPr lang="en-US" altLang="en-US" sz="2400" dirty="0"/>
          </a:p>
          <a:p>
            <a:pPr>
              <a:lnSpc>
                <a:spcPct val="90000"/>
              </a:lnSpc>
            </a:pPr>
            <a:r>
              <a:rPr lang="en-US" altLang="en-US" sz="2400" dirty="0"/>
              <a:t>CXR - hilar adenopathy</a:t>
            </a:r>
          </a:p>
          <a:p>
            <a:pPr>
              <a:lnSpc>
                <a:spcPct val="90000"/>
              </a:lnSpc>
            </a:pPr>
            <a:endParaRPr lang="en-US" altLang="en-US" sz="2400" dirty="0"/>
          </a:p>
          <a:p>
            <a:pPr>
              <a:lnSpc>
                <a:spcPct val="90000"/>
              </a:lnSpc>
            </a:pPr>
            <a:r>
              <a:rPr lang="en-US" altLang="en-US" sz="2400" dirty="0"/>
              <a:t>Admitted for evaluation</a:t>
            </a:r>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p:txBody>
      </p:sp>
      <p:pic>
        <p:nvPicPr>
          <p:cNvPr id="6" name="Picture 2" descr="garcia1">
            <a:extLst>
              <a:ext uri="{FF2B5EF4-FFF2-40B4-BE49-F238E27FC236}">
                <a16:creationId xmlns:a16="http://schemas.microsoft.com/office/drawing/2014/main" id="{CE18A453-0BBD-49F7-BE16-73FFACEB6969}"/>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6545" t="20822" r="14909" b="22008"/>
          <a:stretch/>
        </p:blipFill>
        <p:spPr>
          <a:xfrm>
            <a:off x="5005040" y="2317294"/>
            <a:ext cx="3596723" cy="3197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garcia2">
            <a:extLst>
              <a:ext uri="{FF2B5EF4-FFF2-40B4-BE49-F238E27FC236}">
                <a16:creationId xmlns:a16="http://schemas.microsoft.com/office/drawing/2014/main" id="{F4FA628D-15F1-4E27-8A22-514C70E7F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565" y="2317294"/>
            <a:ext cx="3197087" cy="31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7167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a:xfrm>
            <a:off x="2133600" y="457200"/>
            <a:ext cx="7793038" cy="1066800"/>
          </a:xfrm>
        </p:spPr>
        <p:txBody>
          <a:bodyPr/>
          <a:lstStyle/>
          <a:p>
            <a:r>
              <a:rPr lang="en-US" altLang="en-US" b="1" dirty="0"/>
              <a:t>It’s a Family Affair</a:t>
            </a:r>
          </a:p>
        </p:txBody>
      </p:sp>
      <p:sp>
        <p:nvSpPr>
          <p:cNvPr id="1072131" name="Rectangle 3"/>
          <p:cNvSpPr>
            <a:spLocks noGrp="1" noChangeArrowheads="1"/>
          </p:cNvSpPr>
          <p:nvPr>
            <p:ph type="body" sz="half" idx="1"/>
          </p:nvPr>
        </p:nvSpPr>
        <p:spPr>
          <a:xfrm>
            <a:off x="1109869" y="2023260"/>
            <a:ext cx="5383696" cy="4114800"/>
          </a:xfrm>
        </p:spPr>
        <p:txBody>
          <a:bodyPr/>
          <a:lstStyle/>
          <a:p>
            <a:r>
              <a:rPr lang="en-US" altLang="en-US" dirty="0"/>
              <a:t>Gastric aspirate X 3</a:t>
            </a:r>
          </a:p>
          <a:p>
            <a:r>
              <a:rPr lang="en-US" altLang="en-US" dirty="0"/>
              <a:t>Induced sputum X 1</a:t>
            </a:r>
          </a:p>
          <a:p>
            <a:r>
              <a:rPr lang="en-US" altLang="en-US" dirty="0"/>
              <a:t>CSF: 0 WBC, O RBC, protein 30, glucose 55</a:t>
            </a:r>
          </a:p>
          <a:p>
            <a:r>
              <a:rPr lang="en-US" altLang="en-US" dirty="0"/>
              <a:t>4 drug regimen initiated</a:t>
            </a:r>
          </a:p>
          <a:p>
            <a:r>
              <a:rPr lang="en-US" altLang="en-US" dirty="0"/>
              <a:t>Source case hunt</a:t>
            </a:r>
          </a:p>
          <a:p>
            <a:pPr lvl="1"/>
            <a:r>
              <a:rPr lang="en-US" altLang="en-US" dirty="0"/>
              <a:t>4 siblings with LTBI</a:t>
            </a:r>
          </a:p>
          <a:p>
            <a:pPr lvl="1"/>
            <a:r>
              <a:rPr lang="en-US" altLang="en-US" dirty="0"/>
              <a:t>Parents with LTBI</a:t>
            </a:r>
          </a:p>
          <a:p>
            <a:r>
              <a:rPr lang="en-US" altLang="en-US" dirty="0"/>
              <a:t>Isolation of MTB from GA specimen- matched source’s</a:t>
            </a:r>
          </a:p>
        </p:txBody>
      </p:sp>
      <p:pic>
        <p:nvPicPr>
          <p:cNvPr id="1072132" name="Picture 4" descr="regulo"/>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7138" r="13061" b="10781"/>
          <a:stretch/>
        </p:blipFill>
        <p:spPr>
          <a:xfrm>
            <a:off x="7076049" y="1834374"/>
            <a:ext cx="4182564" cy="48099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0615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2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4BF6-6FB7-4ADA-AE18-D23254BEFAE9}"/>
              </a:ext>
            </a:extLst>
          </p:cNvPr>
          <p:cNvSpPr>
            <a:spLocks noGrp="1"/>
          </p:cNvSpPr>
          <p:nvPr>
            <p:ph type="title"/>
          </p:nvPr>
        </p:nvSpPr>
        <p:spPr>
          <a:xfrm>
            <a:off x="808382" y="637735"/>
            <a:ext cx="10575235" cy="726592"/>
          </a:xfrm>
        </p:spPr>
        <p:txBody>
          <a:bodyPr/>
          <a:lstStyle/>
          <a:p>
            <a:r>
              <a:rPr lang="en-US" sz="2800" dirty="0"/>
              <a:t>Genotyping for Source Investigation for Pediatric Patients</a:t>
            </a:r>
          </a:p>
        </p:txBody>
      </p:sp>
      <p:sp>
        <p:nvSpPr>
          <p:cNvPr id="3" name="Content Placeholder 2">
            <a:extLst>
              <a:ext uri="{FF2B5EF4-FFF2-40B4-BE49-F238E27FC236}">
                <a16:creationId xmlns:a16="http://schemas.microsoft.com/office/drawing/2014/main" id="{276D3629-CCC3-4E9D-B6E7-850180AC3A5C}"/>
              </a:ext>
            </a:extLst>
          </p:cNvPr>
          <p:cNvSpPr>
            <a:spLocks noGrp="1"/>
          </p:cNvSpPr>
          <p:nvPr>
            <p:ph idx="1"/>
          </p:nvPr>
        </p:nvSpPr>
        <p:spPr>
          <a:xfrm>
            <a:off x="530592" y="1958672"/>
            <a:ext cx="11343861" cy="4431323"/>
          </a:xfrm>
        </p:spPr>
        <p:txBody>
          <a:bodyPr>
            <a:normAutofit/>
          </a:bodyPr>
          <a:lstStyle/>
          <a:p>
            <a:r>
              <a:rPr lang="en-US" dirty="0"/>
              <a:t>Pediatric TB cases are sentinel events for recent TB transmission.</a:t>
            </a:r>
          </a:p>
          <a:p>
            <a:endParaRPr lang="en-US" dirty="0"/>
          </a:p>
          <a:p>
            <a:r>
              <a:rPr lang="en-US" dirty="0"/>
              <a:t>Source-case investigations potentially identify additional TB cases, confirm suspected transmission links between source case and child, or identify</a:t>
            </a:r>
          </a:p>
          <a:p>
            <a:pPr marL="0" indent="0">
              <a:buNone/>
            </a:pPr>
            <a:r>
              <a:rPr lang="en-US" dirty="0"/>
              <a:t>    previously unsuspected, venues of transmission</a:t>
            </a:r>
          </a:p>
          <a:p>
            <a:pPr lvl="1"/>
            <a:r>
              <a:rPr lang="en-US" dirty="0"/>
              <a:t>Genotyping supports evidence of the transmission if the isolates match</a:t>
            </a:r>
          </a:p>
          <a:p>
            <a:pPr lvl="1"/>
            <a:r>
              <a:rPr lang="en-US" dirty="0"/>
              <a:t>If no suspected source case, genotyping results from patients living in the same area may identify a match and potential source</a:t>
            </a:r>
          </a:p>
        </p:txBody>
      </p:sp>
    </p:spTree>
    <p:extLst>
      <p:ext uri="{BB962C8B-B14F-4D97-AF65-F5344CB8AC3E}">
        <p14:creationId xmlns:p14="http://schemas.microsoft.com/office/powerpoint/2010/main" val="599390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E05F-66E3-4500-B45F-1DC6762B2FB2}"/>
              </a:ext>
            </a:extLst>
          </p:cNvPr>
          <p:cNvSpPr>
            <a:spLocks noGrp="1"/>
          </p:cNvSpPr>
          <p:nvPr>
            <p:ph type="title"/>
          </p:nvPr>
        </p:nvSpPr>
        <p:spPr>
          <a:xfrm>
            <a:off x="689113" y="260588"/>
            <a:ext cx="10390717" cy="1115724"/>
          </a:xfrm>
        </p:spPr>
        <p:txBody>
          <a:bodyPr/>
          <a:lstStyle/>
          <a:p>
            <a:r>
              <a:rPr lang="en-US" sz="3200" dirty="0"/>
              <a:t>Role of Genotyping in Determining Source Case</a:t>
            </a:r>
          </a:p>
        </p:txBody>
      </p:sp>
      <p:sp>
        <p:nvSpPr>
          <p:cNvPr id="3" name="Content Placeholder 2">
            <a:extLst>
              <a:ext uri="{FF2B5EF4-FFF2-40B4-BE49-F238E27FC236}">
                <a16:creationId xmlns:a16="http://schemas.microsoft.com/office/drawing/2014/main" id="{586DB94F-3C0F-4967-AD15-248333F12D8C}"/>
              </a:ext>
            </a:extLst>
          </p:cNvPr>
          <p:cNvSpPr>
            <a:spLocks noGrp="1"/>
          </p:cNvSpPr>
          <p:nvPr>
            <p:ph idx="1"/>
          </p:nvPr>
        </p:nvSpPr>
        <p:spPr>
          <a:xfrm>
            <a:off x="689113" y="1779200"/>
            <a:ext cx="10846809" cy="4594741"/>
          </a:xfrm>
        </p:spPr>
        <p:txBody>
          <a:bodyPr/>
          <a:lstStyle/>
          <a:p>
            <a:pPr algn="l"/>
            <a:r>
              <a:rPr lang="en-US" sz="2200" dirty="0">
                <a:latin typeface="Arial" panose="020B0604020202020204" pitchFamily="34" charset="0"/>
              </a:rPr>
              <a:t>P</a:t>
            </a:r>
            <a:r>
              <a:rPr lang="en-US" sz="2200" b="0" i="0" u="none" strike="noStrike" baseline="0" dirty="0">
                <a:latin typeface="Arial" panose="020B0604020202020204" pitchFamily="34" charset="0"/>
              </a:rPr>
              <a:t>opulation-based study conducted in seven U.S. sites, 1996 to 2000</a:t>
            </a:r>
            <a:endParaRPr lang="en-US" sz="2200" dirty="0">
              <a:latin typeface="Arial" panose="020B0604020202020204" pitchFamily="34" charset="0"/>
            </a:endParaRPr>
          </a:p>
          <a:p>
            <a:pPr lvl="1"/>
            <a:r>
              <a:rPr lang="en-US" sz="2200" dirty="0">
                <a:latin typeface="Arial" panose="020B0604020202020204" pitchFamily="34" charset="0"/>
              </a:rPr>
              <a:t>Culture attempted in 270 (52%) of 518 patients &lt; 5 years of age with TB</a:t>
            </a:r>
          </a:p>
          <a:p>
            <a:pPr lvl="2"/>
            <a:r>
              <a:rPr lang="en-US" sz="2200" dirty="0">
                <a:latin typeface="Arial" panose="020B0604020202020204" pitchFamily="34" charset="0"/>
              </a:rPr>
              <a:t>122 (45%) culture confirmed; 114 genotyped</a:t>
            </a:r>
          </a:p>
          <a:p>
            <a:pPr lvl="2"/>
            <a:endParaRPr lang="en-US" sz="2200" dirty="0">
              <a:latin typeface="Arial" panose="020B0604020202020204" pitchFamily="34" charset="0"/>
            </a:endParaRPr>
          </a:p>
          <a:p>
            <a:r>
              <a:rPr lang="en-US" sz="2200" b="0" i="0" u="none" strike="noStrike" baseline="0" dirty="0">
                <a:latin typeface="Arial" panose="020B0604020202020204" pitchFamily="34" charset="0"/>
              </a:rPr>
              <a:t>Suspected source case identified for 57 cases; 52 pairs had genotype results</a:t>
            </a:r>
          </a:p>
          <a:p>
            <a:pPr lvl="1"/>
            <a:r>
              <a:rPr lang="en-US" sz="2200" dirty="0">
                <a:latin typeface="Arial" panose="020B0604020202020204" pitchFamily="34" charset="0"/>
              </a:rPr>
              <a:t>44 (85%) were concordant</a:t>
            </a:r>
          </a:p>
          <a:p>
            <a:pPr lvl="1"/>
            <a:r>
              <a:rPr lang="en-US" sz="2200" dirty="0">
                <a:latin typeface="Arial" panose="020B0604020202020204" pitchFamily="34" charset="0"/>
              </a:rPr>
              <a:t>8</a:t>
            </a:r>
            <a:r>
              <a:rPr lang="en-US" sz="2200" b="0" i="0" u="none" strike="noStrike" baseline="0" dirty="0">
                <a:latin typeface="Arial" panose="020B0604020202020204" pitchFamily="34" charset="0"/>
              </a:rPr>
              <a:t> (15%) suggested infection with different TB strains</a:t>
            </a:r>
          </a:p>
          <a:p>
            <a:pPr lvl="1"/>
            <a:r>
              <a:rPr lang="en-US" sz="2200" dirty="0">
                <a:latin typeface="Arial" panose="020B0604020202020204" pitchFamily="34" charset="0"/>
              </a:rPr>
              <a:t>Discordant genotypes found in same household</a:t>
            </a:r>
          </a:p>
          <a:p>
            <a:pPr lvl="1"/>
            <a:endParaRPr lang="en-US" sz="2200" dirty="0">
              <a:latin typeface="Arial" panose="020B0604020202020204" pitchFamily="34" charset="0"/>
            </a:endParaRPr>
          </a:p>
          <a:p>
            <a:r>
              <a:rPr lang="en-US" sz="2200" b="0" i="0" u="none" strike="noStrike" baseline="0" dirty="0">
                <a:latin typeface="Arial" panose="020B0604020202020204" pitchFamily="34" charset="0"/>
              </a:rPr>
              <a:t>Pairs with </a:t>
            </a:r>
            <a:r>
              <a:rPr lang="en-US" sz="2200" dirty="0">
                <a:latin typeface="Arial" panose="020B0604020202020204" pitchFamily="34" charset="0"/>
              </a:rPr>
              <a:t>di</a:t>
            </a:r>
            <a:r>
              <a:rPr lang="en-US" sz="2200" b="0" i="0" u="none" strike="noStrike" baseline="0" dirty="0">
                <a:latin typeface="Arial" panose="020B0604020202020204" pitchFamily="34" charset="0"/>
              </a:rPr>
              <a:t>scordant drug susceptibility had same genotypes</a:t>
            </a:r>
          </a:p>
          <a:p>
            <a:pPr lvl="1"/>
            <a:r>
              <a:rPr lang="en-US" sz="2200" dirty="0">
                <a:latin typeface="Arial" panose="020B0604020202020204" pitchFamily="34" charset="0"/>
              </a:rPr>
              <a:t>Only 93% concordance for drug susceptibility results between child and source</a:t>
            </a:r>
            <a:r>
              <a:rPr lang="en-US" sz="2200" b="0" i="0" u="none" strike="noStrike" baseline="0" dirty="0">
                <a:latin typeface="Arial" panose="020B0604020202020204" pitchFamily="34" charset="0"/>
              </a:rPr>
              <a:t> </a:t>
            </a:r>
          </a:p>
          <a:p>
            <a:endParaRPr lang="en-US" sz="2200" b="0" i="0" u="none" strike="noStrike" baseline="0" dirty="0">
              <a:latin typeface="Arial" panose="020B0604020202020204" pitchFamily="34" charset="0"/>
            </a:endParaRPr>
          </a:p>
        </p:txBody>
      </p:sp>
      <p:sp>
        <p:nvSpPr>
          <p:cNvPr id="4" name="TextBox 3">
            <a:extLst>
              <a:ext uri="{FF2B5EF4-FFF2-40B4-BE49-F238E27FC236}">
                <a16:creationId xmlns:a16="http://schemas.microsoft.com/office/drawing/2014/main" id="{1EB0788A-0775-46AC-8D5E-E053C27B58D8}"/>
              </a:ext>
            </a:extLst>
          </p:cNvPr>
          <p:cNvSpPr txBox="1"/>
          <p:nvPr/>
        </p:nvSpPr>
        <p:spPr>
          <a:xfrm>
            <a:off x="152503" y="6474301"/>
            <a:ext cx="4837043" cy="246221"/>
          </a:xfrm>
          <a:prstGeom prst="rect">
            <a:avLst/>
          </a:prstGeom>
          <a:noFill/>
        </p:spPr>
        <p:txBody>
          <a:bodyPr wrap="square" rtlCol="0">
            <a:spAutoFit/>
          </a:bodyPr>
          <a:lstStyle/>
          <a:p>
            <a:r>
              <a:rPr lang="en-US" sz="1000" dirty="0" err="1">
                <a:solidFill>
                  <a:schemeClr val="accent3"/>
                </a:solidFill>
              </a:rPr>
              <a:t>Emerg</a:t>
            </a:r>
            <a:r>
              <a:rPr lang="en-US" sz="1000" dirty="0">
                <a:solidFill>
                  <a:schemeClr val="accent3"/>
                </a:solidFill>
              </a:rPr>
              <a:t> Infect Dis 2002: 8: 1216</a:t>
            </a:r>
          </a:p>
        </p:txBody>
      </p:sp>
    </p:spTree>
    <p:extLst>
      <p:ext uri="{BB962C8B-B14F-4D97-AF65-F5344CB8AC3E}">
        <p14:creationId xmlns:p14="http://schemas.microsoft.com/office/powerpoint/2010/main" val="1976261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FE40DC-3E61-4EC9-9028-D49ADC71F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710" y="3252763"/>
            <a:ext cx="28579" cy="352474"/>
          </a:xfrm>
          <a:prstGeom prst="rect">
            <a:avLst/>
          </a:prstGeom>
        </p:spPr>
      </p:pic>
      <p:pic>
        <p:nvPicPr>
          <p:cNvPr id="7" name="Picture 6" descr="Text&#10;&#10;Description automatically generated">
            <a:extLst>
              <a:ext uri="{FF2B5EF4-FFF2-40B4-BE49-F238E27FC236}">
                <a16:creationId xmlns:a16="http://schemas.microsoft.com/office/drawing/2014/main" id="{464429C0-0CEA-49B6-9DB1-9E7E9FA0E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74" y="3120120"/>
            <a:ext cx="5405925" cy="2990262"/>
          </a:xfrm>
          <a:prstGeom prst="rect">
            <a:avLst/>
          </a:prstGeom>
        </p:spPr>
      </p:pic>
      <p:pic>
        <p:nvPicPr>
          <p:cNvPr id="9" name="Picture 8" descr="Text, letter&#10;&#10;Description automatically generated">
            <a:extLst>
              <a:ext uri="{FF2B5EF4-FFF2-40B4-BE49-F238E27FC236}">
                <a16:creationId xmlns:a16="http://schemas.microsoft.com/office/drawing/2014/main" id="{B252869C-20A9-44C1-ABC5-4A79B9B4E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527" y="2785403"/>
            <a:ext cx="4410590" cy="1615282"/>
          </a:xfrm>
          <a:prstGeom prst="rect">
            <a:avLst/>
          </a:prstGeom>
        </p:spPr>
      </p:pic>
      <p:pic>
        <p:nvPicPr>
          <p:cNvPr id="11" name="Picture 10" descr="Text, letter&#10;&#10;Description automatically generated">
            <a:extLst>
              <a:ext uri="{FF2B5EF4-FFF2-40B4-BE49-F238E27FC236}">
                <a16:creationId xmlns:a16="http://schemas.microsoft.com/office/drawing/2014/main" id="{72A28668-E2EE-454A-B7B6-D17EE6023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953" y="4400685"/>
            <a:ext cx="4401164" cy="1800476"/>
          </a:xfrm>
          <a:prstGeom prst="rect">
            <a:avLst/>
          </a:prstGeom>
        </p:spPr>
      </p:pic>
      <p:pic>
        <p:nvPicPr>
          <p:cNvPr id="14" name="Picture 13" descr="Text, letter&#10;&#10;Description automatically generated">
            <a:extLst>
              <a:ext uri="{FF2B5EF4-FFF2-40B4-BE49-F238E27FC236}">
                <a16:creationId xmlns:a16="http://schemas.microsoft.com/office/drawing/2014/main" id="{410C3FA9-F950-468A-9DDD-B7803B0F4E01}"/>
              </a:ext>
            </a:extLst>
          </p:cNvPr>
          <p:cNvPicPr>
            <a:picLocks noChangeAspect="1"/>
          </p:cNvPicPr>
          <p:nvPr/>
        </p:nvPicPr>
        <p:blipFill rotWithShape="1">
          <a:blip r:embed="rId6">
            <a:extLst>
              <a:ext uri="{28A0092B-C50C-407E-A947-70E740481C1C}">
                <a14:useLocalDpi xmlns:a14="http://schemas.microsoft.com/office/drawing/2010/main" val="0"/>
              </a:ext>
            </a:extLst>
          </a:blip>
          <a:srcRect t="3581" r="-222" b="-285"/>
          <a:stretch/>
        </p:blipFill>
        <p:spPr>
          <a:xfrm>
            <a:off x="1065348" y="152400"/>
            <a:ext cx="8869680" cy="2468880"/>
          </a:xfrm>
          <a:prstGeom prst="rect">
            <a:avLst/>
          </a:prstGeom>
        </p:spPr>
      </p:pic>
      <p:sp>
        <p:nvSpPr>
          <p:cNvPr id="15" name="TextBox 14">
            <a:extLst>
              <a:ext uri="{FF2B5EF4-FFF2-40B4-BE49-F238E27FC236}">
                <a16:creationId xmlns:a16="http://schemas.microsoft.com/office/drawing/2014/main" id="{A84526B5-2574-41B9-AA6E-96EE33C9D281}"/>
              </a:ext>
            </a:extLst>
          </p:cNvPr>
          <p:cNvSpPr txBox="1"/>
          <p:nvPr/>
        </p:nvSpPr>
        <p:spPr>
          <a:xfrm>
            <a:off x="182880" y="6445311"/>
            <a:ext cx="4515730" cy="246221"/>
          </a:xfrm>
          <a:prstGeom prst="rect">
            <a:avLst/>
          </a:prstGeom>
          <a:noFill/>
        </p:spPr>
        <p:txBody>
          <a:bodyPr wrap="square" rtlCol="0">
            <a:spAutoFit/>
          </a:bodyPr>
          <a:lstStyle/>
          <a:p>
            <a:r>
              <a:rPr lang="en-US" sz="1000" dirty="0">
                <a:solidFill>
                  <a:schemeClr val="accent3"/>
                </a:solidFill>
              </a:rPr>
              <a:t>Clin Infect Dis 2016</a:t>
            </a:r>
          </a:p>
        </p:txBody>
      </p:sp>
    </p:spTree>
    <p:extLst>
      <p:ext uri="{BB962C8B-B14F-4D97-AF65-F5344CB8AC3E}">
        <p14:creationId xmlns:p14="http://schemas.microsoft.com/office/powerpoint/2010/main" val="40097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077D-E60A-4E39-BDD2-CE3A6875EA10}"/>
              </a:ext>
            </a:extLst>
          </p:cNvPr>
          <p:cNvSpPr>
            <a:spLocks noGrp="1"/>
          </p:cNvSpPr>
          <p:nvPr>
            <p:ph type="title"/>
          </p:nvPr>
        </p:nvSpPr>
        <p:spPr/>
        <p:txBody>
          <a:bodyPr/>
          <a:lstStyle/>
          <a:p>
            <a:r>
              <a:rPr lang="en-US" dirty="0"/>
              <a:t>Genotyping for Evaluation of Reinfection</a:t>
            </a:r>
          </a:p>
        </p:txBody>
      </p:sp>
      <p:sp>
        <p:nvSpPr>
          <p:cNvPr id="3" name="Content Placeholder 2">
            <a:extLst>
              <a:ext uri="{FF2B5EF4-FFF2-40B4-BE49-F238E27FC236}">
                <a16:creationId xmlns:a16="http://schemas.microsoft.com/office/drawing/2014/main" id="{B4272E58-E445-4718-8FBE-74857D504504}"/>
              </a:ext>
            </a:extLst>
          </p:cNvPr>
          <p:cNvSpPr>
            <a:spLocks noGrp="1"/>
          </p:cNvSpPr>
          <p:nvPr>
            <p:ph idx="1"/>
          </p:nvPr>
        </p:nvSpPr>
        <p:spPr>
          <a:xfrm>
            <a:off x="914400" y="1933823"/>
            <a:ext cx="10707372" cy="4114800"/>
          </a:xfrm>
        </p:spPr>
        <p:txBody>
          <a:bodyPr/>
          <a:lstStyle/>
          <a:p>
            <a:r>
              <a:rPr lang="en-US" dirty="0"/>
              <a:t>Recurrence of TB in healthy children is rare</a:t>
            </a:r>
          </a:p>
          <a:p>
            <a:endParaRPr lang="en-US" dirty="0"/>
          </a:p>
          <a:p>
            <a:r>
              <a:rPr lang="en-US" dirty="0"/>
              <a:t>2 month old diagnosed with military TB/CNS TB</a:t>
            </a:r>
          </a:p>
          <a:p>
            <a:pPr lvl="1"/>
            <a:r>
              <a:rPr lang="en-US" dirty="0"/>
              <a:t>Gastric aspirate positive for MTB by culture; BAL positive by MTB PCR</a:t>
            </a:r>
          </a:p>
          <a:p>
            <a:pPr lvl="1"/>
            <a:r>
              <a:rPr lang="en-US" dirty="0"/>
              <a:t>Parents diagnosed with LTBI; could not prove congenital infection</a:t>
            </a:r>
          </a:p>
          <a:p>
            <a:pPr lvl="2"/>
            <a:r>
              <a:rPr lang="en-US" dirty="0"/>
              <a:t>Mother’s gynecologic exam and clinical exam was normal</a:t>
            </a:r>
          </a:p>
          <a:p>
            <a:pPr lvl="1"/>
            <a:r>
              <a:rPr lang="en-US" dirty="0"/>
              <a:t>Treated for 11 months</a:t>
            </a:r>
          </a:p>
          <a:p>
            <a:r>
              <a:rPr lang="en-US" dirty="0"/>
              <a:t>6 months after completion, both parents admitted for TB</a:t>
            </a:r>
          </a:p>
          <a:p>
            <a:r>
              <a:rPr lang="en-US" dirty="0"/>
              <a:t>Infant asymptomatic but abnormal CXR noted- BAL culture positive for MTB</a:t>
            </a:r>
          </a:p>
          <a:p>
            <a:endParaRPr lang="en-US" dirty="0"/>
          </a:p>
        </p:txBody>
      </p:sp>
      <p:sp>
        <p:nvSpPr>
          <p:cNvPr id="4" name="TextBox 3">
            <a:extLst>
              <a:ext uri="{FF2B5EF4-FFF2-40B4-BE49-F238E27FC236}">
                <a16:creationId xmlns:a16="http://schemas.microsoft.com/office/drawing/2014/main" id="{823CCB0B-D897-4192-8C0F-8E14EF420163}"/>
              </a:ext>
            </a:extLst>
          </p:cNvPr>
          <p:cNvSpPr txBox="1"/>
          <p:nvPr/>
        </p:nvSpPr>
        <p:spPr>
          <a:xfrm>
            <a:off x="138546" y="6520873"/>
            <a:ext cx="3011054" cy="246221"/>
          </a:xfrm>
          <a:prstGeom prst="rect">
            <a:avLst/>
          </a:prstGeom>
          <a:noFill/>
        </p:spPr>
        <p:txBody>
          <a:bodyPr wrap="square" rtlCol="0">
            <a:spAutoFit/>
          </a:bodyPr>
          <a:lstStyle/>
          <a:p>
            <a:r>
              <a:rPr lang="en-US" sz="1000" dirty="0">
                <a:solidFill>
                  <a:schemeClr val="bg1"/>
                </a:solidFill>
              </a:rPr>
              <a:t>Ped Infect Dis J 2020; 39: e207</a:t>
            </a:r>
          </a:p>
        </p:txBody>
      </p:sp>
    </p:spTree>
    <p:extLst>
      <p:ext uri="{BB962C8B-B14F-4D97-AF65-F5344CB8AC3E}">
        <p14:creationId xmlns:p14="http://schemas.microsoft.com/office/powerpoint/2010/main" val="349815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2F00-295A-4FAF-8398-0B1FC586BDD1}"/>
              </a:ext>
            </a:extLst>
          </p:cNvPr>
          <p:cNvSpPr>
            <a:spLocks noGrp="1"/>
          </p:cNvSpPr>
          <p:nvPr>
            <p:ph type="title"/>
          </p:nvPr>
        </p:nvSpPr>
        <p:spPr>
          <a:xfrm>
            <a:off x="628073" y="655781"/>
            <a:ext cx="10390717" cy="737033"/>
          </a:xfrm>
        </p:spPr>
        <p:txBody>
          <a:bodyPr/>
          <a:lstStyle/>
          <a:p>
            <a:r>
              <a:rPr lang="en-US" sz="3200" dirty="0"/>
              <a:t>Patient 1: Further History and Physical Exam</a:t>
            </a:r>
          </a:p>
        </p:txBody>
      </p:sp>
      <p:sp>
        <p:nvSpPr>
          <p:cNvPr id="3" name="Content Placeholder 2">
            <a:extLst>
              <a:ext uri="{FF2B5EF4-FFF2-40B4-BE49-F238E27FC236}">
                <a16:creationId xmlns:a16="http://schemas.microsoft.com/office/drawing/2014/main" id="{3AE22AE4-6709-4657-BF85-8535836F4363}"/>
              </a:ext>
            </a:extLst>
          </p:cNvPr>
          <p:cNvSpPr>
            <a:spLocks noGrp="1"/>
          </p:cNvSpPr>
          <p:nvPr>
            <p:ph idx="1"/>
          </p:nvPr>
        </p:nvSpPr>
        <p:spPr>
          <a:xfrm>
            <a:off x="616697" y="1869305"/>
            <a:ext cx="10958605" cy="4439216"/>
          </a:xfrm>
        </p:spPr>
        <p:txBody>
          <a:bodyPr/>
          <a:lstStyle/>
          <a:p>
            <a:r>
              <a:rPr lang="en-US" dirty="0"/>
              <a:t>History</a:t>
            </a:r>
          </a:p>
          <a:p>
            <a:pPr lvl="1"/>
            <a:r>
              <a:rPr lang="en-US" dirty="0"/>
              <a:t>No cough, fevers, adenopathy, weight loss</a:t>
            </a:r>
          </a:p>
          <a:p>
            <a:pPr lvl="1"/>
            <a:r>
              <a:rPr lang="en-US" dirty="0"/>
              <a:t>Lives with mother and sister</a:t>
            </a:r>
          </a:p>
          <a:p>
            <a:pPr lvl="1"/>
            <a:r>
              <a:rPr lang="en-US" dirty="0"/>
              <a:t>Lived in Florida, Michigan, Mississippi, North Carolina</a:t>
            </a:r>
          </a:p>
          <a:p>
            <a:pPr lvl="1"/>
            <a:r>
              <a:rPr lang="en-US" dirty="0"/>
              <a:t>Homeless shelter for 4 months in 2016</a:t>
            </a:r>
          </a:p>
          <a:p>
            <a:pPr lvl="1"/>
            <a:r>
              <a:rPr lang="en-US" dirty="0"/>
              <a:t>Mother’s ex-BF “had TB” but family not tested</a:t>
            </a:r>
          </a:p>
          <a:p>
            <a:pPr marL="400050"/>
            <a:r>
              <a:rPr lang="en-US" dirty="0"/>
              <a:t>Evaluation</a:t>
            </a:r>
          </a:p>
          <a:p>
            <a:pPr marL="800100" lvl="1"/>
            <a:r>
              <a:rPr lang="en-US" dirty="0"/>
              <a:t>No TST or QFT done prior to transplant</a:t>
            </a:r>
          </a:p>
          <a:p>
            <a:pPr marL="800100" lvl="1"/>
            <a:r>
              <a:rPr lang="en-US" dirty="0"/>
              <a:t>TST nonreactive, QFT indeterminate (on immunosuppressives)</a:t>
            </a:r>
          </a:p>
          <a:p>
            <a:pPr marL="800100" lvl="1"/>
            <a:r>
              <a:rPr lang="en-US" dirty="0"/>
              <a:t>Sputum collected- GeneXpert negative</a:t>
            </a:r>
          </a:p>
          <a:p>
            <a:pPr marL="800100" lvl="1"/>
            <a:endParaRPr lang="en-US" dirty="0"/>
          </a:p>
        </p:txBody>
      </p:sp>
    </p:spTree>
    <p:extLst>
      <p:ext uri="{BB962C8B-B14F-4D97-AF65-F5344CB8AC3E}">
        <p14:creationId xmlns:p14="http://schemas.microsoft.com/office/powerpoint/2010/main" val="1272352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9AC365-5271-4883-B3FE-676D45C3CD5A}"/>
              </a:ext>
            </a:extLst>
          </p:cNvPr>
          <p:cNvSpPr>
            <a:spLocks noGrp="1"/>
          </p:cNvSpPr>
          <p:nvPr>
            <p:ph idx="1"/>
          </p:nvPr>
        </p:nvSpPr>
        <p:spPr>
          <a:xfrm>
            <a:off x="630110" y="4954462"/>
            <a:ext cx="10931780" cy="1318283"/>
          </a:xfrm>
        </p:spPr>
        <p:txBody>
          <a:bodyPr/>
          <a:lstStyle/>
          <a:p>
            <a:r>
              <a:rPr lang="en-US" sz="2000" dirty="0"/>
              <a:t>Samples from both infant episodes and  parents’ specimens submitted for genotyping</a:t>
            </a:r>
          </a:p>
          <a:p>
            <a:r>
              <a:rPr lang="en-US" sz="2000" dirty="0"/>
              <a:t>Matching genotypes between mother’s strain and infant’s first strain</a:t>
            </a:r>
          </a:p>
          <a:p>
            <a:r>
              <a:rPr lang="en-US" sz="2000" dirty="0"/>
              <a:t>Matching genotype between father’s strain and infant’s second strain</a:t>
            </a:r>
          </a:p>
          <a:p>
            <a:endParaRPr lang="en-US" sz="2000" dirty="0"/>
          </a:p>
        </p:txBody>
      </p:sp>
      <p:pic>
        <p:nvPicPr>
          <p:cNvPr id="5" name="Picture 4" descr="Table&#10;&#10;Description automatically generated">
            <a:extLst>
              <a:ext uri="{FF2B5EF4-FFF2-40B4-BE49-F238E27FC236}">
                <a16:creationId xmlns:a16="http://schemas.microsoft.com/office/drawing/2014/main" id="{4F9AFE78-BF80-4DE2-9B53-79A64D2DE737}"/>
              </a:ext>
            </a:extLst>
          </p:cNvPr>
          <p:cNvPicPr>
            <a:picLocks noChangeAspect="1"/>
          </p:cNvPicPr>
          <p:nvPr/>
        </p:nvPicPr>
        <p:blipFill rotWithShape="1">
          <a:blip r:embed="rId2">
            <a:extLst>
              <a:ext uri="{28A0092B-C50C-407E-A947-70E740481C1C}">
                <a14:useLocalDpi xmlns:a14="http://schemas.microsoft.com/office/drawing/2010/main" val="0"/>
              </a:ext>
            </a:extLst>
          </a:blip>
          <a:srcRect l="2" r="18387"/>
          <a:stretch/>
        </p:blipFill>
        <p:spPr>
          <a:xfrm>
            <a:off x="1728029" y="418176"/>
            <a:ext cx="8228771" cy="4043306"/>
          </a:xfrm>
          <a:prstGeom prst="rect">
            <a:avLst/>
          </a:prstGeom>
        </p:spPr>
      </p:pic>
    </p:spTree>
    <p:extLst>
      <p:ext uri="{BB962C8B-B14F-4D97-AF65-F5344CB8AC3E}">
        <p14:creationId xmlns:p14="http://schemas.microsoft.com/office/powerpoint/2010/main" val="3833343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F9D-E5E3-402A-B88E-7AFCF8FCD771}"/>
              </a:ext>
            </a:extLst>
          </p:cNvPr>
          <p:cNvSpPr>
            <a:spLocks noGrp="1"/>
          </p:cNvSpPr>
          <p:nvPr>
            <p:ph type="title"/>
          </p:nvPr>
        </p:nvSpPr>
        <p:spPr/>
        <p:txBody>
          <a:bodyPr/>
          <a:lstStyle/>
          <a:p>
            <a:r>
              <a:rPr lang="en-US" dirty="0"/>
              <a:t>Genotyping to Understand Transmission</a:t>
            </a:r>
          </a:p>
        </p:txBody>
      </p:sp>
      <p:sp>
        <p:nvSpPr>
          <p:cNvPr id="3" name="Content Placeholder 2">
            <a:extLst>
              <a:ext uri="{FF2B5EF4-FFF2-40B4-BE49-F238E27FC236}">
                <a16:creationId xmlns:a16="http://schemas.microsoft.com/office/drawing/2014/main" id="{D47BC437-2F5E-43CB-A0B4-CCCBE6834D1E}"/>
              </a:ext>
            </a:extLst>
          </p:cNvPr>
          <p:cNvSpPr>
            <a:spLocks noGrp="1"/>
          </p:cNvSpPr>
          <p:nvPr>
            <p:ph idx="1"/>
          </p:nvPr>
        </p:nvSpPr>
        <p:spPr>
          <a:xfrm>
            <a:off x="914400" y="2106223"/>
            <a:ext cx="10363200" cy="4114800"/>
          </a:xfrm>
        </p:spPr>
        <p:txBody>
          <a:bodyPr/>
          <a:lstStyle/>
          <a:p>
            <a:r>
              <a:rPr lang="en-US" dirty="0"/>
              <a:t>49 culture-confirmed cases of pediatric TB in British Columbia (BC)</a:t>
            </a:r>
          </a:p>
          <a:p>
            <a:pPr lvl="1"/>
            <a:r>
              <a:rPr lang="en-US" dirty="0"/>
              <a:t>23 children Canadian born (7 to Canadian born parents, 16 to foreign-born parents)</a:t>
            </a:r>
          </a:p>
          <a:p>
            <a:pPr lvl="1"/>
            <a:r>
              <a:rPr lang="en-US" dirty="0"/>
              <a:t>26 foreign-born children</a:t>
            </a:r>
          </a:p>
          <a:p>
            <a:pPr lvl="1"/>
            <a:endParaRPr lang="en-US" dirty="0"/>
          </a:p>
          <a:p>
            <a:r>
              <a:rPr lang="en-US" dirty="0"/>
              <a:t>Using genotyping and epidemiologic history, found that 15 children acquired infection in BC</a:t>
            </a:r>
          </a:p>
          <a:p>
            <a:pPr lvl="1"/>
            <a:r>
              <a:rPr lang="en-US" dirty="0"/>
              <a:t>Significantly higher than predicted by genomic studies in adults in the province, the majority of whom have reactivation type disease</a:t>
            </a:r>
          </a:p>
        </p:txBody>
      </p:sp>
      <p:sp>
        <p:nvSpPr>
          <p:cNvPr id="4" name="TextBox 3">
            <a:extLst>
              <a:ext uri="{FF2B5EF4-FFF2-40B4-BE49-F238E27FC236}">
                <a16:creationId xmlns:a16="http://schemas.microsoft.com/office/drawing/2014/main" id="{5C76F307-89BE-4641-BF57-FA35A189D108}"/>
              </a:ext>
            </a:extLst>
          </p:cNvPr>
          <p:cNvSpPr txBox="1"/>
          <p:nvPr/>
        </p:nvSpPr>
        <p:spPr>
          <a:xfrm>
            <a:off x="98474" y="6414867"/>
            <a:ext cx="3291840" cy="246221"/>
          </a:xfrm>
          <a:prstGeom prst="rect">
            <a:avLst/>
          </a:prstGeom>
          <a:noFill/>
        </p:spPr>
        <p:txBody>
          <a:bodyPr wrap="square" rtlCol="0">
            <a:spAutoFit/>
          </a:bodyPr>
          <a:lstStyle/>
          <a:p>
            <a:r>
              <a:rPr lang="en-US" sz="1000" dirty="0">
                <a:solidFill>
                  <a:schemeClr val="accent3"/>
                </a:solidFill>
              </a:rPr>
              <a:t>J Infect Dis 2018: 218: 115</a:t>
            </a:r>
          </a:p>
        </p:txBody>
      </p:sp>
    </p:spTree>
    <p:extLst>
      <p:ext uri="{BB962C8B-B14F-4D97-AF65-F5344CB8AC3E}">
        <p14:creationId xmlns:p14="http://schemas.microsoft.com/office/powerpoint/2010/main" val="2073077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82A55-AD75-4A84-9A8F-3E5D3CB08C3C}"/>
              </a:ext>
            </a:extLst>
          </p:cNvPr>
          <p:cNvSpPr>
            <a:spLocks noGrp="1"/>
          </p:cNvSpPr>
          <p:nvPr>
            <p:ph type="sldNum" sz="quarter" idx="11"/>
          </p:nvPr>
        </p:nvSpPr>
        <p:spPr/>
        <p:txBody>
          <a:bodyPr/>
          <a:lstStyle/>
          <a:p>
            <a:fld id="{211F37A5-6D65-4126-80E6-BB85AD81262D}" type="slidenum">
              <a:rPr lang="en-US" smtClean="0"/>
              <a:t>42</a:t>
            </a:fld>
            <a:endParaRPr lang="en-US" dirty="0"/>
          </a:p>
        </p:txBody>
      </p:sp>
      <p:pic>
        <p:nvPicPr>
          <p:cNvPr id="4" name="Picture 3" descr="Graphical user interface, diagram&#10;&#10;Description automatically generated">
            <a:extLst>
              <a:ext uri="{FF2B5EF4-FFF2-40B4-BE49-F238E27FC236}">
                <a16:creationId xmlns:a16="http://schemas.microsoft.com/office/drawing/2014/main" id="{60984511-52BD-479D-A64E-A1B2B3312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2362" y="1025619"/>
            <a:ext cx="6772938" cy="4725812"/>
          </a:xfrm>
          <a:prstGeom prst="rect">
            <a:avLst/>
          </a:prstGeom>
        </p:spPr>
      </p:pic>
      <p:pic>
        <p:nvPicPr>
          <p:cNvPr id="6" name="Picture 5" descr="Table&#10;&#10;Description automatically generated">
            <a:extLst>
              <a:ext uri="{FF2B5EF4-FFF2-40B4-BE49-F238E27FC236}">
                <a16:creationId xmlns:a16="http://schemas.microsoft.com/office/drawing/2014/main" id="{F42B459E-28F7-4C4C-8D9B-2275A6239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025619"/>
            <a:ext cx="4641850" cy="4725812"/>
          </a:xfrm>
          <a:prstGeom prst="rect">
            <a:avLst/>
          </a:prstGeom>
        </p:spPr>
      </p:pic>
      <p:sp>
        <p:nvSpPr>
          <p:cNvPr id="7" name="TextBox 6">
            <a:extLst>
              <a:ext uri="{FF2B5EF4-FFF2-40B4-BE49-F238E27FC236}">
                <a16:creationId xmlns:a16="http://schemas.microsoft.com/office/drawing/2014/main" id="{E3B332A9-01A7-46CE-9CB3-D3E261B45688}"/>
              </a:ext>
            </a:extLst>
          </p:cNvPr>
          <p:cNvSpPr txBox="1"/>
          <p:nvPr/>
        </p:nvSpPr>
        <p:spPr>
          <a:xfrm>
            <a:off x="98474" y="6414867"/>
            <a:ext cx="3291840" cy="246221"/>
          </a:xfrm>
          <a:prstGeom prst="rect">
            <a:avLst/>
          </a:prstGeom>
          <a:noFill/>
        </p:spPr>
        <p:txBody>
          <a:bodyPr wrap="square" rtlCol="0">
            <a:spAutoFit/>
          </a:bodyPr>
          <a:lstStyle/>
          <a:p>
            <a:r>
              <a:rPr lang="en-US" sz="1000" dirty="0">
                <a:solidFill>
                  <a:schemeClr val="accent3"/>
                </a:solidFill>
              </a:rPr>
              <a:t>J Infect Dis 2018: 218: 115</a:t>
            </a:r>
          </a:p>
        </p:txBody>
      </p:sp>
    </p:spTree>
    <p:extLst>
      <p:ext uri="{BB962C8B-B14F-4D97-AF65-F5344CB8AC3E}">
        <p14:creationId xmlns:p14="http://schemas.microsoft.com/office/powerpoint/2010/main" val="2302665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6E68-820F-4F87-8FC4-0CD3A9F22D1F}"/>
              </a:ext>
            </a:extLst>
          </p:cNvPr>
          <p:cNvSpPr>
            <a:spLocks noGrp="1"/>
          </p:cNvSpPr>
          <p:nvPr>
            <p:ph type="title"/>
          </p:nvPr>
        </p:nvSpPr>
        <p:spPr>
          <a:xfrm>
            <a:off x="609601" y="273050"/>
            <a:ext cx="4011084" cy="1162050"/>
          </a:xfrm>
        </p:spPr>
        <p:txBody>
          <a:bodyPr wrap="square" anchor="b">
            <a:normAutofit/>
          </a:bodyPr>
          <a:lstStyle/>
          <a:p>
            <a:r>
              <a:rPr lang="en-US" sz="2800" dirty="0"/>
              <a:t>Genotyping for Resistance Testing</a:t>
            </a:r>
          </a:p>
        </p:txBody>
      </p:sp>
      <p:pic>
        <p:nvPicPr>
          <p:cNvPr id="4" name="Content Placeholder 4" descr="A picture containing graphical user interface&#10;&#10;Description automatically generated">
            <a:extLst>
              <a:ext uri="{FF2B5EF4-FFF2-40B4-BE49-F238E27FC236}">
                <a16:creationId xmlns:a16="http://schemas.microsoft.com/office/drawing/2014/main" id="{A087BB28-37C3-4EFA-A55C-53F66C3B1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1777" y="487283"/>
            <a:ext cx="6815667" cy="5793316"/>
          </a:xfrm>
          <a:prstGeom prst="rect">
            <a:avLst/>
          </a:prstGeom>
          <a:noFill/>
        </p:spPr>
      </p:pic>
      <p:sp>
        <p:nvSpPr>
          <p:cNvPr id="9" name="Text Placeholder 3">
            <a:extLst>
              <a:ext uri="{FF2B5EF4-FFF2-40B4-BE49-F238E27FC236}">
                <a16:creationId xmlns:a16="http://schemas.microsoft.com/office/drawing/2014/main" id="{8D34833F-381F-4126-A496-BD8271960F18}"/>
              </a:ext>
            </a:extLst>
          </p:cNvPr>
          <p:cNvSpPr>
            <a:spLocks noGrp="1"/>
          </p:cNvSpPr>
          <p:nvPr>
            <p:ph type="body" sz="half" idx="2"/>
          </p:nvPr>
        </p:nvSpPr>
        <p:spPr>
          <a:xfrm>
            <a:off x="609601" y="1589536"/>
            <a:ext cx="4011084" cy="4691063"/>
          </a:xfrm>
        </p:spPr>
        <p:txBody>
          <a:bodyPr/>
          <a:lstStyle/>
          <a:p>
            <a:pPr marL="342900" indent="-342900">
              <a:buFont typeface="Arial" panose="020B0604020202020204" pitchFamily="34" charset="0"/>
              <a:buChar char="•"/>
            </a:pPr>
            <a:r>
              <a:rPr lang="en-US" sz="2400" dirty="0"/>
              <a:t>CDC evaluates WGS data to detect mutations associated with drug resistance for surveillance purposes.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MDDR Service provides rapid testing for resistance to aid clinical management. </a:t>
            </a:r>
          </a:p>
        </p:txBody>
      </p:sp>
      <p:sp>
        <p:nvSpPr>
          <p:cNvPr id="11" name="Slide Number Placeholder 4">
            <a:extLst>
              <a:ext uri="{FF2B5EF4-FFF2-40B4-BE49-F238E27FC236}">
                <a16:creationId xmlns:a16="http://schemas.microsoft.com/office/drawing/2014/main" id="{9A38A95C-1490-4CC3-ADA0-8851938F6A73}"/>
              </a:ext>
            </a:extLst>
          </p:cNvPr>
          <p:cNvSpPr>
            <a:spLocks noGrp="1"/>
          </p:cNvSpPr>
          <p:nvPr>
            <p:ph type="sldNum" sz="quarter" idx="10"/>
          </p:nvPr>
        </p:nvSpPr>
        <p:spPr>
          <a:xfrm>
            <a:off x="101600" y="6400801"/>
            <a:ext cx="2844800" cy="365125"/>
          </a:xfrm>
        </p:spPr>
        <p:txBody>
          <a:bodyPr/>
          <a:lstStyle/>
          <a:p>
            <a:pPr>
              <a:spcAft>
                <a:spcPts val="600"/>
              </a:spcAft>
            </a:pPr>
            <a:fld id="{211F37A5-6D65-4126-80E6-BB85AD81262D}" type="slidenum">
              <a:rPr lang="en-US" smtClean="0"/>
              <a:pPr>
                <a:spcAft>
                  <a:spcPts val="600"/>
                </a:spcAft>
              </a:pPr>
              <a:t>43</a:t>
            </a:fld>
            <a:endParaRPr lang="en-US"/>
          </a:p>
        </p:txBody>
      </p:sp>
    </p:spTree>
    <p:extLst>
      <p:ext uri="{BB962C8B-B14F-4D97-AF65-F5344CB8AC3E}">
        <p14:creationId xmlns:p14="http://schemas.microsoft.com/office/powerpoint/2010/main" val="960899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low confidence">
            <a:extLst>
              <a:ext uri="{FF2B5EF4-FFF2-40B4-BE49-F238E27FC236}">
                <a16:creationId xmlns:a16="http://schemas.microsoft.com/office/drawing/2014/main" id="{68C21930-B0BD-4E66-A4DE-C47BF996B2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90" y="1066302"/>
            <a:ext cx="11133419" cy="4926536"/>
          </a:xfrm>
          <a:prstGeom prst="rect">
            <a:avLst/>
          </a:prstGeom>
        </p:spPr>
      </p:pic>
    </p:spTree>
    <p:extLst>
      <p:ext uri="{BB962C8B-B14F-4D97-AF65-F5344CB8AC3E}">
        <p14:creationId xmlns:p14="http://schemas.microsoft.com/office/powerpoint/2010/main" val="186317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2286000" y="457200"/>
            <a:ext cx="7793038" cy="1066800"/>
          </a:xfrm>
        </p:spPr>
        <p:txBody>
          <a:bodyPr/>
          <a:lstStyle/>
          <a:p>
            <a:r>
              <a:rPr lang="en-US" altLang="en-US" b="1" dirty="0"/>
              <a:t>Like mother, like daughter</a:t>
            </a:r>
          </a:p>
        </p:txBody>
      </p:sp>
      <p:sp>
        <p:nvSpPr>
          <p:cNvPr id="1307651" name="Rectangle 3"/>
          <p:cNvSpPr>
            <a:spLocks noGrp="1" noChangeArrowheads="1"/>
          </p:cNvSpPr>
          <p:nvPr>
            <p:ph type="body" sz="half" idx="1"/>
          </p:nvPr>
        </p:nvSpPr>
        <p:spPr>
          <a:xfrm>
            <a:off x="844062" y="1943101"/>
            <a:ext cx="3505200" cy="4114800"/>
          </a:xfrm>
        </p:spPr>
        <p:txBody>
          <a:bodyPr/>
          <a:lstStyle/>
          <a:p>
            <a:r>
              <a:rPr lang="en-US" altLang="en-US" dirty="0"/>
              <a:t>16 year old Vietnamese girl with cervical adenitis </a:t>
            </a:r>
          </a:p>
          <a:p>
            <a:r>
              <a:rPr lang="en-US" altLang="en-US" dirty="0"/>
              <a:t>Referred to pulmonologist </a:t>
            </a:r>
            <a:r>
              <a:rPr lang="en-US" altLang="en-US" dirty="0">
                <a:sym typeface="Symbol" pitchFamily="18" charset="2"/>
              </a:rPr>
              <a:t></a:t>
            </a:r>
            <a:r>
              <a:rPr lang="en-US" altLang="en-US" dirty="0"/>
              <a:t>TST placed </a:t>
            </a:r>
            <a:r>
              <a:rPr lang="en-US" altLang="en-US" dirty="0">
                <a:sym typeface="Symbol" pitchFamily="18" charset="2"/>
              </a:rPr>
              <a:t></a:t>
            </a:r>
            <a:r>
              <a:rPr lang="en-US" altLang="en-US" dirty="0"/>
              <a:t> referred to surgeon</a:t>
            </a:r>
          </a:p>
          <a:p>
            <a:pPr lvl="1"/>
            <a:r>
              <a:rPr lang="en-US" altLang="en-US" dirty="0"/>
              <a:t>TST 21 mm</a:t>
            </a:r>
          </a:p>
          <a:p>
            <a:r>
              <a:rPr lang="en-US" altLang="en-US" dirty="0"/>
              <a:t>CXR normal</a:t>
            </a:r>
          </a:p>
        </p:txBody>
      </p:sp>
      <p:pic>
        <p:nvPicPr>
          <p:cNvPr id="1307652" name="Picture 4" descr="Dr_Ahmed_Patient_2009012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62108" y="2133602"/>
            <a:ext cx="4924156" cy="37337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5007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C6B7-1C27-48FA-8C40-3F2DC42E09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4E036E-C020-4D99-9220-BD2FBFC8505F}"/>
              </a:ext>
            </a:extLst>
          </p:cNvPr>
          <p:cNvSpPr>
            <a:spLocks noGrp="1"/>
          </p:cNvSpPr>
          <p:nvPr>
            <p:ph idx="1"/>
          </p:nvPr>
        </p:nvSpPr>
        <p:spPr>
          <a:xfrm>
            <a:off x="803194" y="1933306"/>
            <a:ext cx="10363200" cy="4114800"/>
          </a:xfrm>
        </p:spPr>
        <p:txBody>
          <a:bodyPr/>
          <a:lstStyle/>
          <a:p>
            <a:pPr algn="l"/>
            <a:r>
              <a:rPr lang="en-US" b="0" i="0" u="none" strike="noStrike" baseline="0" dirty="0">
                <a:solidFill>
                  <a:schemeClr val="accent3"/>
                </a:solidFill>
                <a:latin typeface="MinionPro-Regular"/>
              </a:rPr>
              <a:t>Genotyping </a:t>
            </a:r>
            <a:r>
              <a:rPr lang="en-US" dirty="0">
                <a:solidFill>
                  <a:schemeClr val="accent3"/>
                </a:solidFill>
                <a:latin typeface="MinionPro-Regular"/>
              </a:rPr>
              <a:t>plays important roles in diagnosis and treatment of pediatric tuberculosis</a:t>
            </a:r>
          </a:p>
          <a:p>
            <a:pPr lvl="1"/>
            <a:r>
              <a:rPr lang="en-US" dirty="0">
                <a:solidFill>
                  <a:schemeClr val="accent3"/>
                </a:solidFill>
                <a:latin typeface="MinionPro-Regular"/>
              </a:rPr>
              <a:t>Source investigation</a:t>
            </a:r>
          </a:p>
          <a:p>
            <a:pPr lvl="1"/>
            <a:r>
              <a:rPr lang="en-US" dirty="0">
                <a:solidFill>
                  <a:schemeClr val="accent3"/>
                </a:solidFill>
                <a:latin typeface="MinionPro-Regular"/>
              </a:rPr>
              <a:t>Dynamics of transmission</a:t>
            </a:r>
          </a:p>
          <a:p>
            <a:pPr lvl="1"/>
            <a:r>
              <a:rPr lang="en-US" dirty="0">
                <a:solidFill>
                  <a:schemeClr val="accent3"/>
                </a:solidFill>
                <a:latin typeface="MinionPro-Regular"/>
              </a:rPr>
              <a:t>False-positive culture results</a:t>
            </a:r>
          </a:p>
          <a:p>
            <a:pPr lvl="1"/>
            <a:endParaRPr lang="en-US" dirty="0">
              <a:solidFill>
                <a:schemeClr val="accent3"/>
              </a:solidFill>
              <a:latin typeface="MinionPro-Regular"/>
            </a:endParaRPr>
          </a:p>
          <a:p>
            <a:r>
              <a:rPr lang="en-US" dirty="0">
                <a:solidFill>
                  <a:schemeClr val="accent3"/>
                </a:solidFill>
                <a:latin typeface="MinionPro-Regular"/>
              </a:rPr>
              <a:t>Ultimately, genotyping is a tool that will aid in the elimination of tuberculosis</a:t>
            </a:r>
          </a:p>
        </p:txBody>
      </p:sp>
    </p:spTree>
    <p:extLst>
      <p:ext uri="{BB962C8B-B14F-4D97-AF65-F5344CB8AC3E}">
        <p14:creationId xmlns:p14="http://schemas.microsoft.com/office/powerpoint/2010/main" val="200318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D852-B9EA-4CA8-B8CC-930F3691CE06}"/>
              </a:ext>
            </a:extLst>
          </p:cNvPr>
          <p:cNvSpPr>
            <a:spLocks noGrp="1"/>
          </p:cNvSpPr>
          <p:nvPr>
            <p:ph type="title"/>
          </p:nvPr>
        </p:nvSpPr>
        <p:spPr>
          <a:xfrm>
            <a:off x="794328" y="221673"/>
            <a:ext cx="10390717" cy="838633"/>
          </a:xfrm>
        </p:spPr>
        <p:txBody>
          <a:bodyPr/>
          <a:lstStyle/>
          <a:p>
            <a:r>
              <a:rPr lang="en-US" dirty="0"/>
              <a:t>Patient 1: CXR</a:t>
            </a:r>
          </a:p>
        </p:txBody>
      </p:sp>
      <p:pic>
        <p:nvPicPr>
          <p:cNvPr id="5" name="Content Placeholder 4" descr="A picture containing x-ray film&#10;&#10;Description automatically generated">
            <a:extLst>
              <a:ext uri="{FF2B5EF4-FFF2-40B4-BE49-F238E27FC236}">
                <a16:creationId xmlns:a16="http://schemas.microsoft.com/office/drawing/2014/main" id="{FEE498A3-CA80-4DAE-B3BD-DA189874FB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 t="3458" r="4276" b="8351"/>
          <a:stretch/>
        </p:blipFill>
        <p:spPr>
          <a:xfrm>
            <a:off x="1281733" y="1199357"/>
            <a:ext cx="4814267" cy="5337557"/>
          </a:xfrm>
        </p:spPr>
      </p:pic>
      <p:pic>
        <p:nvPicPr>
          <p:cNvPr id="7" name="Picture 6" descr="A picture containing x-ray film, invertebrate&#10;&#10;Description automatically generated">
            <a:extLst>
              <a:ext uri="{FF2B5EF4-FFF2-40B4-BE49-F238E27FC236}">
                <a16:creationId xmlns:a16="http://schemas.microsoft.com/office/drawing/2014/main" id="{DE3A881B-4793-45C4-9F6C-B7A5BBCB5C3F}"/>
              </a:ext>
            </a:extLst>
          </p:cNvPr>
          <p:cNvPicPr>
            <a:picLocks noChangeAspect="1"/>
          </p:cNvPicPr>
          <p:nvPr/>
        </p:nvPicPr>
        <p:blipFill rotWithShape="1">
          <a:blip r:embed="rId3">
            <a:extLst>
              <a:ext uri="{28A0092B-C50C-407E-A947-70E740481C1C}">
                <a14:useLocalDpi xmlns:a14="http://schemas.microsoft.com/office/drawing/2010/main" val="0"/>
              </a:ext>
            </a:extLst>
          </a:blip>
          <a:srcRect t="1" b="4136"/>
          <a:stretch/>
        </p:blipFill>
        <p:spPr>
          <a:xfrm>
            <a:off x="6821259" y="1254015"/>
            <a:ext cx="3631984" cy="5212080"/>
          </a:xfrm>
          <a:prstGeom prst="rect">
            <a:avLst/>
          </a:prstGeom>
        </p:spPr>
      </p:pic>
    </p:spTree>
    <p:extLst>
      <p:ext uri="{BB962C8B-B14F-4D97-AF65-F5344CB8AC3E}">
        <p14:creationId xmlns:p14="http://schemas.microsoft.com/office/powerpoint/2010/main" val="420963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51C1-7E55-4EEF-B372-51BB418E02E4}"/>
              </a:ext>
            </a:extLst>
          </p:cNvPr>
          <p:cNvSpPr>
            <a:spLocks noGrp="1"/>
          </p:cNvSpPr>
          <p:nvPr>
            <p:ph type="title"/>
          </p:nvPr>
        </p:nvSpPr>
        <p:spPr/>
        <p:txBody>
          <a:bodyPr/>
          <a:lstStyle/>
          <a:p>
            <a:r>
              <a:rPr lang="en-US" dirty="0"/>
              <a:t>Patient 1: Chest CT</a:t>
            </a:r>
          </a:p>
        </p:txBody>
      </p:sp>
      <p:pic>
        <p:nvPicPr>
          <p:cNvPr id="5" name="Content Placeholder 4" descr="A picture containing text, white&#10;&#10;Description automatically generated">
            <a:extLst>
              <a:ext uri="{FF2B5EF4-FFF2-40B4-BE49-F238E27FC236}">
                <a16:creationId xmlns:a16="http://schemas.microsoft.com/office/drawing/2014/main" id="{6631283C-DC97-4394-A29A-65D1102D8A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852" b="10291"/>
          <a:stretch/>
        </p:blipFill>
        <p:spPr>
          <a:xfrm>
            <a:off x="1346607" y="2360888"/>
            <a:ext cx="3803292" cy="2651760"/>
          </a:xfrm>
        </p:spPr>
      </p:pic>
      <p:pic>
        <p:nvPicPr>
          <p:cNvPr id="7" name="Picture 6" descr="Diagram&#10;&#10;Description automatically generated with medium confidence">
            <a:extLst>
              <a:ext uri="{FF2B5EF4-FFF2-40B4-BE49-F238E27FC236}">
                <a16:creationId xmlns:a16="http://schemas.microsoft.com/office/drawing/2014/main" id="{223C64E7-1382-4781-A0D6-1DE088C01D7A}"/>
              </a:ext>
            </a:extLst>
          </p:cNvPr>
          <p:cNvPicPr>
            <a:picLocks noChangeAspect="1"/>
          </p:cNvPicPr>
          <p:nvPr/>
        </p:nvPicPr>
        <p:blipFill rotWithShape="1">
          <a:blip r:embed="rId3">
            <a:extLst>
              <a:ext uri="{28A0092B-C50C-407E-A947-70E740481C1C}">
                <a14:useLocalDpi xmlns:a14="http://schemas.microsoft.com/office/drawing/2010/main" val="0"/>
              </a:ext>
            </a:extLst>
          </a:blip>
          <a:srcRect l="2253" t="17195" r="3151" b="17194"/>
          <a:stretch/>
        </p:blipFill>
        <p:spPr>
          <a:xfrm>
            <a:off x="6414867" y="2360888"/>
            <a:ext cx="4532013" cy="2589722"/>
          </a:xfrm>
          <a:prstGeom prst="rect">
            <a:avLst/>
          </a:prstGeom>
        </p:spPr>
      </p:pic>
      <p:sp>
        <p:nvSpPr>
          <p:cNvPr id="8" name="TextBox 7">
            <a:extLst>
              <a:ext uri="{FF2B5EF4-FFF2-40B4-BE49-F238E27FC236}">
                <a16:creationId xmlns:a16="http://schemas.microsoft.com/office/drawing/2014/main" id="{16B31FB9-A75E-4DCA-A4D4-919D6ED96C35}"/>
              </a:ext>
            </a:extLst>
          </p:cNvPr>
          <p:cNvSpPr txBox="1"/>
          <p:nvPr/>
        </p:nvSpPr>
        <p:spPr>
          <a:xfrm>
            <a:off x="665018" y="5643418"/>
            <a:ext cx="11025234" cy="1015663"/>
          </a:xfrm>
          <a:prstGeom prst="rect">
            <a:avLst/>
          </a:prstGeom>
          <a:noFill/>
        </p:spPr>
        <p:txBody>
          <a:bodyPr wrap="square" rtlCol="0">
            <a:spAutoFit/>
          </a:bodyPr>
          <a:lstStyle/>
          <a:p>
            <a:pPr marL="342900" indent="-342900">
              <a:buAutoNum type="arabicPeriod"/>
            </a:pPr>
            <a:r>
              <a:rPr lang="en-US" sz="2000" dirty="0" err="1">
                <a:solidFill>
                  <a:schemeClr val="accent3"/>
                </a:solidFill>
              </a:rPr>
              <a:t>Pleuroparenchymal</a:t>
            </a:r>
            <a:r>
              <a:rPr lang="en-US" sz="2000" dirty="0">
                <a:solidFill>
                  <a:schemeClr val="accent3"/>
                </a:solidFill>
              </a:rPr>
              <a:t> scarring with air trapping and tree-in-bud mucoid impaction.</a:t>
            </a:r>
          </a:p>
          <a:p>
            <a:pPr marL="342900" indent="-342900">
              <a:buAutoNum type="arabicPeriod"/>
            </a:pPr>
            <a:r>
              <a:rPr lang="en-US" sz="2000" dirty="0">
                <a:solidFill>
                  <a:schemeClr val="accent3"/>
                </a:solidFill>
              </a:rPr>
              <a:t>Multi compartmental indeterminate prominent lymph nodes- difficult to assess given lack of contrast.</a:t>
            </a:r>
          </a:p>
        </p:txBody>
      </p:sp>
    </p:spTree>
    <p:extLst>
      <p:ext uri="{BB962C8B-B14F-4D97-AF65-F5344CB8AC3E}">
        <p14:creationId xmlns:p14="http://schemas.microsoft.com/office/powerpoint/2010/main" val="362532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59CFA-0198-42BC-B153-900D0F28CF30}"/>
              </a:ext>
            </a:extLst>
          </p:cNvPr>
          <p:cNvSpPr>
            <a:spLocks noGrp="1"/>
          </p:cNvSpPr>
          <p:nvPr>
            <p:ph idx="1"/>
          </p:nvPr>
        </p:nvSpPr>
        <p:spPr>
          <a:xfrm>
            <a:off x="798775" y="2139160"/>
            <a:ext cx="10363200" cy="4114800"/>
          </a:xfrm>
        </p:spPr>
        <p:txBody>
          <a:bodyPr/>
          <a:lstStyle/>
          <a:p>
            <a:r>
              <a:rPr lang="en-US" dirty="0"/>
              <a:t>History</a:t>
            </a:r>
          </a:p>
          <a:p>
            <a:pPr lvl="1"/>
            <a:r>
              <a:rPr lang="en-US" dirty="0"/>
              <a:t>No history of fevers, cough, weight loss, adenopathy</a:t>
            </a:r>
          </a:p>
          <a:p>
            <a:pPr lvl="1"/>
            <a:r>
              <a:rPr lang="en-US" dirty="0"/>
              <a:t>No travel except Utah</a:t>
            </a:r>
          </a:p>
          <a:p>
            <a:pPr lvl="1"/>
            <a:r>
              <a:rPr lang="en-US" dirty="0"/>
              <a:t>No ingestion of unpasteurized products</a:t>
            </a:r>
          </a:p>
          <a:p>
            <a:pPr lvl="1"/>
            <a:endParaRPr lang="en-US" dirty="0"/>
          </a:p>
          <a:p>
            <a:r>
              <a:rPr lang="en-US" dirty="0"/>
              <a:t>Evaluation</a:t>
            </a:r>
          </a:p>
          <a:p>
            <a:pPr lvl="1"/>
            <a:r>
              <a:rPr lang="en-US" dirty="0"/>
              <a:t>QFT negative, TST nonreactive</a:t>
            </a:r>
          </a:p>
          <a:p>
            <a:pPr lvl="1"/>
            <a:r>
              <a:rPr lang="en-US" dirty="0"/>
              <a:t>Parents with negative TSTs; sibling not tested</a:t>
            </a:r>
          </a:p>
          <a:p>
            <a:pPr lvl="1"/>
            <a:r>
              <a:rPr lang="en-US" dirty="0"/>
              <a:t>CXR normal (done after diagnosis)</a:t>
            </a:r>
          </a:p>
        </p:txBody>
      </p:sp>
      <p:sp>
        <p:nvSpPr>
          <p:cNvPr id="4" name="Title 1">
            <a:extLst>
              <a:ext uri="{FF2B5EF4-FFF2-40B4-BE49-F238E27FC236}">
                <a16:creationId xmlns:a16="http://schemas.microsoft.com/office/drawing/2014/main" id="{B10DDB60-5963-4832-A2CE-9658B9B8EDD8}"/>
              </a:ext>
            </a:extLst>
          </p:cNvPr>
          <p:cNvSpPr>
            <a:spLocks noGrp="1"/>
          </p:cNvSpPr>
          <p:nvPr>
            <p:ph type="title"/>
          </p:nvPr>
        </p:nvSpPr>
        <p:spPr>
          <a:xfrm>
            <a:off x="914400" y="152400"/>
            <a:ext cx="10390188" cy="1462088"/>
          </a:xfrm>
        </p:spPr>
        <p:txBody>
          <a:bodyPr/>
          <a:lstStyle/>
          <a:p>
            <a:r>
              <a:rPr lang="en-US" sz="3200" dirty="0"/>
              <a:t>Patient 2: Further History and Physical Exam</a:t>
            </a:r>
          </a:p>
        </p:txBody>
      </p:sp>
    </p:spTree>
    <p:extLst>
      <p:ext uri="{BB962C8B-B14F-4D97-AF65-F5344CB8AC3E}">
        <p14:creationId xmlns:p14="http://schemas.microsoft.com/office/powerpoint/2010/main" val="227580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0E34-C04F-4A7C-8C12-F2FE88E1B105}"/>
              </a:ext>
            </a:extLst>
          </p:cNvPr>
          <p:cNvSpPr>
            <a:spLocks noGrp="1"/>
          </p:cNvSpPr>
          <p:nvPr>
            <p:ph type="title"/>
          </p:nvPr>
        </p:nvSpPr>
        <p:spPr>
          <a:xfrm>
            <a:off x="626135" y="497773"/>
            <a:ext cx="10515600" cy="507072"/>
          </a:xfrm>
        </p:spPr>
        <p:txBody>
          <a:bodyPr>
            <a:normAutofit fontScale="90000"/>
          </a:bodyPr>
          <a:lstStyle/>
          <a:p>
            <a:r>
              <a:rPr lang="en-US" dirty="0"/>
              <a:t>Tale of Two Specimens</a:t>
            </a:r>
          </a:p>
        </p:txBody>
      </p:sp>
      <p:graphicFrame>
        <p:nvGraphicFramePr>
          <p:cNvPr id="9" name="Content Placeholder 8">
            <a:extLst>
              <a:ext uri="{FF2B5EF4-FFF2-40B4-BE49-F238E27FC236}">
                <a16:creationId xmlns:a16="http://schemas.microsoft.com/office/drawing/2014/main" id="{2864985E-B247-4F3F-9849-9062C8D72FE7}"/>
              </a:ext>
            </a:extLst>
          </p:cNvPr>
          <p:cNvGraphicFramePr>
            <a:graphicFrameLocks noGrp="1"/>
          </p:cNvGraphicFramePr>
          <p:nvPr>
            <p:ph idx="1"/>
            <p:extLst>
              <p:ext uri="{D42A27DB-BD31-4B8C-83A1-F6EECF244321}">
                <p14:modId xmlns:p14="http://schemas.microsoft.com/office/powerpoint/2010/main" val="1951348552"/>
              </p:ext>
            </p:extLst>
          </p:nvPr>
        </p:nvGraphicFramePr>
        <p:xfrm>
          <a:off x="335351" y="1599095"/>
          <a:ext cx="11521298" cy="4761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08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15C6-7636-4628-B7D5-D173C262A7CB}"/>
              </a:ext>
            </a:extLst>
          </p:cNvPr>
          <p:cNvSpPr>
            <a:spLocks noGrp="1"/>
          </p:cNvSpPr>
          <p:nvPr>
            <p:ph type="title"/>
          </p:nvPr>
        </p:nvSpPr>
        <p:spPr/>
        <p:txBody>
          <a:bodyPr/>
          <a:lstStyle/>
          <a:p>
            <a:r>
              <a:rPr lang="en-US" dirty="0"/>
              <a:t>False Positive </a:t>
            </a:r>
            <a:r>
              <a:rPr lang="en-US" i="1" dirty="0"/>
              <a:t>M. tuberculosis </a:t>
            </a:r>
            <a:r>
              <a:rPr lang="en-US" dirty="0"/>
              <a:t>Culture?</a:t>
            </a:r>
          </a:p>
        </p:txBody>
      </p:sp>
      <p:sp>
        <p:nvSpPr>
          <p:cNvPr id="3" name="Content Placeholder 2">
            <a:extLst>
              <a:ext uri="{FF2B5EF4-FFF2-40B4-BE49-F238E27FC236}">
                <a16:creationId xmlns:a16="http://schemas.microsoft.com/office/drawing/2014/main" id="{C12B1AA3-B2EE-4FF4-811C-DF637F228E2C}"/>
              </a:ext>
            </a:extLst>
          </p:cNvPr>
          <p:cNvSpPr>
            <a:spLocks noGrp="1"/>
          </p:cNvSpPr>
          <p:nvPr>
            <p:ph idx="1"/>
          </p:nvPr>
        </p:nvSpPr>
        <p:spPr>
          <a:xfrm>
            <a:off x="1065189" y="2000935"/>
            <a:ext cx="10363200" cy="4114800"/>
          </a:xfrm>
        </p:spPr>
        <p:txBody>
          <a:bodyPr/>
          <a:lstStyle/>
          <a:p>
            <a:r>
              <a:rPr lang="en-US" dirty="0"/>
              <a:t>Approximately 1-3% of all MTB cultures are false positive results</a:t>
            </a:r>
          </a:p>
          <a:p>
            <a:endParaRPr lang="en-US" dirty="0"/>
          </a:p>
          <a:p>
            <a:r>
              <a:rPr lang="en-US" dirty="0"/>
              <a:t>Mechanisms</a:t>
            </a:r>
          </a:p>
          <a:p>
            <a:pPr lvl="1"/>
            <a:r>
              <a:rPr lang="en-US" dirty="0"/>
              <a:t>Contamination of clinical equipment (e.g. bronchoscope)</a:t>
            </a:r>
          </a:p>
          <a:p>
            <a:pPr lvl="1"/>
            <a:r>
              <a:rPr lang="en-US" dirty="0"/>
              <a:t>Cross-contamination of specimens in laboratory</a:t>
            </a:r>
          </a:p>
          <a:p>
            <a:pPr lvl="2"/>
            <a:r>
              <a:rPr lang="en-US" dirty="0"/>
              <a:t>Batch processing, contamination of reagent</a:t>
            </a:r>
          </a:p>
          <a:p>
            <a:pPr lvl="2"/>
            <a:r>
              <a:rPr lang="en-US" dirty="0"/>
              <a:t>Pipette contamination</a:t>
            </a:r>
          </a:p>
          <a:p>
            <a:pPr lvl="1"/>
            <a:r>
              <a:rPr lang="en-US" dirty="0"/>
              <a:t>Clerical errors (e.g. mislabeling)</a:t>
            </a:r>
          </a:p>
          <a:p>
            <a:pPr lvl="1"/>
            <a:r>
              <a:rPr lang="en-US" dirty="0"/>
              <a:t>Reporting errors</a:t>
            </a:r>
          </a:p>
        </p:txBody>
      </p:sp>
    </p:spTree>
    <p:extLst>
      <p:ext uri="{BB962C8B-B14F-4D97-AF65-F5344CB8AC3E}">
        <p14:creationId xmlns:p14="http://schemas.microsoft.com/office/powerpoint/2010/main" val="209999610"/>
      </p:ext>
    </p:extLst>
  </p:cSld>
  <p:clrMapOvr>
    <a:masterClrMapping/>
  </p:clrMapOvr>
</p:sld>
</file>

<file path=ppt/theme/theme1.xml><?xml version="1.0" encoding="utf-8"?>
<a:theme xmlns:a="http://schemas.openxmlformats.org/drawingml/2006/main" name="Blends">
  <a:themeElements>
    <a:clrScheme name="Custom 8">
      <a:dk1>
        <a:srgbClr val="000000"/>
      </a:dk1>
      <a:lt1>
        <a:srgbClr val="D1D1E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3307</TotalTime>
  <Words>2344</Words>
  <Application>Microsoft Office PowerPoint</Application>
  <PresentationFormat>Widescreen</PresentationFormat>
  <Paragraphs>393</Paragraphs>
  <Slides>46</Slides>
  <Notes>7</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Calibri Light</vt:lpstr>
      <vt:lpstr>MinionPro-Regular</vt:lpstr>
      <vt:lpstr>Open Sans</vt:lpstr>
      <vt:lpstr>Tahoma</vt:lpstr>
      <vt:lpstr>Wingdings</vt:lpstr>
      <vt:lpstr>Blends</vt:lpstr>
      <vt:lpstr>Office Theme</vt:lpstr>
      <vt:lpstr>Double Trouble: A Tale of TB in Two Cities</vt:lpstr>
      <vt:lpstr>Patient 1 (Charlotte)</vt:lpstr>
      <vt:lpstr>Patient 2 (Greensboro)</vt:lpstr>
      <vt:lpstr>Patient 1: Further History and Physical Exam</vt:lpstr>
      <vt:lpstr>Patient 1: CXR</vt:lpstr>
      <vt:lpstr>Patient 1: Chest CT</vt:lpstr>
      <vt:lpstr>Patient 2: Further History and Physical Exam</vt:lpstr>
      <vt:lpstr>Tale of Two Specimens</vt:lpstr>
      <vt:lpstr>False Positive M. tuberculosis Culture?</vt:lpstr>
      <vt:lpstr>Review of False-Positive Cultures  for M. tuberculosis</vt:lpstr>
      <vt:lpstr>PowerPoint Presentation</vt:lpstr>
      <vt:lpstr>Who Dunnit?</vt:lpstr>
      <vt:lpstr>Molecular Tests for the Diagnosis and Management of Tuberculosis</vt:lpstr>
      <vt:lpstr>Genotyping</vt:lpstr>
      <vt:lpstr>Conventional TB Genotyping</vt:lpstr>
      <vt:lpstr>Genotyping Results and Reporting</vt:lpstr>
      <vt:lpstr>PowerPoint Presentation</vt:lpstr>
      <vt:lpstr>Whole Genome Sequencing</vt:lpstr>
      <vt:lpstr>Genotyping: Timeline</vt:lpstr>
      <vt:lpstr>Who You Gonna Call?</vt:lpstr>
      <vt:lpstr>Why use genotyping?</vt:lpstr>
      <vt:lpstr>Back to Our Patients…</vt:lpstr>
      <vt:lpstr>PowerPoint Presentation</vt:lpstr>
      <vt:lpstr>Genotype Cluster</vt:lpstr>
      <vt:lpstr>Guide for interpreting the phylogenetic tree </vt:lpstr>
      <vt:lpstr>Now What??</vt:lpstr>
      <vt:lpstr>Approach to Suspected False-Positive  MTB Culture Results</vt:lpstr>
      <vt:lpstr>Role of Genotyping for Pediatric TB</vt:lpstr>
      <vt:lpstr>Contact versus Source Investigation</vt:lpstr>
      <vt:lpstr>Diagnosis of Pediatric TB</vt:lpstr>
      <vt:lpstr>Diagnostic Tools for Pediatric TB</vt:lpstr>
      <vt:lpstr>Microbiological Diagnosis of Pediatric Tuberculosis</vt:lpstr>
      <vt:lpstr>Management of Suspected TB</vt:lpstr>
      <vt:lpstr>It’s a Family Affair </vt:lpstr>
      <vt:lpstr>It’s a Family Affair</vt:lpstr>
      <vt:lpstr>Genotyping for Source Investigation for Pediatric Patients</vt:lpstr>
      <vt:lpstr>Role of Genotyping in Determining Source Case</vt:lpstr>
      <vt:lpstr>PowerPoint Presentation</vt:lpstr>
      <vt:lpstr>Genotyping for Evaluation of Reinfection</vt:lpstr>
      <vt:lpstr>PowerPoint Presentation</vt:lpstr>
      <vt:lpstr>Genotyping to Understand Transmission</vt:lpstr>
      <vt:lpstr>PowerPoint Presentation</vt:lpstr>
      <vt:lpstr>Genotyping for Resistance Testing</vt:lpstr>
      <vt:lpstr>PowerPoint Presentation</vt:lpstr>
      <vt:lpstr>Like mother, like daughter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Amina</dc:creator>
  <cp:lastModifiedBy>Ahmed, Amina</cp:lastModifiedBy>
  <cp:revision>17</cp:revision>
  <dcterms:created xsi:type="dcterms:W3CDTF">2021-10-02T23:36:58Z</dcterms:created>
  <dcterms:modified xsi:type="dcterms:W3CDTF">2021-10-06T17:20:52Z</dcterms:modified>
</cp:coreProperties>
</file>